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2"/>
  </p:notesMasterIdLst>
  <p:sldIdLst>
    <p:sldId id="300" r:id="rId2"/>
    <p:sldId id="256" r:id="rId3"/>
    <p:sldId id="259" r:id="rId4"/>
    <p:sldId id="260" r:id="rId5"/>
    <p:sldId id="261" r:id="rId6"/>
    <p:sldId id="262" r:id="rId7"/>
    <p:sldId id="263" r:id="rId8"/>
    <p:sldId id="264" r:id="rId9"/>
    <p:sldId id="265" r:id="rId10"/>
    <p:sldId id="276" r:id="rId11"/>
    <p:sldId id="277" r:id="rId12"/>
    <p:sldId id="278" r:id="rId13"/>
    <p:sldId id="279" r:id="rId14"/>
    <p:sldId id="280" r:id="rId15"/>
    <p:sldId id="281" r:id="rId16"/>
    <p:sldId id="287" r:id="rId17"/>
    <p:sldId id="288" r:id="rId18"/>
    <p:sldId id="289" r:id="rId19"/>
    <p:sldId id="290" r:id="rId20"/>
    <p:sldId id="270" r:id="rId21"/>
    <p:sldId id="298" r:id="rId22"/>
    <p:sldId id="272" r:id="rId23"/>
    <p:sldId id="273" r:id="rId24"/>
    <p:sldId id="274" r:id="rId25"/>
    <p:sldId id="275" r:id="rId26"/>
    <p:sldId id="267" r:id="rId27"/>
    <p:sldId id="299" r:id="rId28"/>
    <p:sldId id="268" r:id="rId29"/>
    <p:sldId id="269" r:id="rId30"/>
    <p:sldId id="291" r:id="rId31"/>
    <p:sldId id="292" r:id="rId32"/>
    <p:sldId id="293" r:id="rId33"/>
    <p:sldId id="295" r:id="rId34"/>
    <p:sldId id="296" r:id="rId35"/>
    <p:sldId id="297" r:id="rId36"/>
    <p:sldId id="282" r:id="rId37"/>
    <p:sldId id="283" r:id="rId38"/>
    <p:sldId id="284" r:id="rId39"/>
    <p:sldId id="285" r:id="rId40"/>
    <p:sldId id="286"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CDBC"/>
    <a:srgbClr val="EAE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41" autoAdjust="0"/>
    <p:restoredTop sz="94660"/>
  </p:normalViewPr>
  <p:slideViewPr>
    <p:cSldViewPr snapToGrid="0">
      <p:cViewPr varScale="1">
        <p:scale>
          <a:sx n="77" d="100"/>
          <a:sy n="77" d="100"/>
        </p:scale>
        <p:origin x="2006" y="6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4fc3a2da1_4_5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04fc3a2da1_4_5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04fc3a2da1_4_5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04fc3a2da1_4_5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4fc3a2da1_4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04fc3a2da1_4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4fc3a2da1_4_5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04fc3a2da1_4_5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4fc3a2da1_4_3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04fc3a2da1_4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4fc3a2da1_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4fc3a2da1_8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04fc3a2da1_8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04fc3a2da1_8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04fc3a2da1_8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04fc3a2da1_8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04fc3a2da1_6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04fc3a2da1_6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1" name="Google Shape;431;g104fc3a2da1_6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4fc3a2da1_6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4fc3a2da1_6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04fc3a2da1_6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4fc3a2da1_1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4fc3a2da1_1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04fc3a2da1_11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90b7a0e83_59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90b7a0e83_59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d90b7a0e83_59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4fc3a2da1_6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4fc3a2da1_6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04fc3a2da1_6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86322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5237dd245_1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05237dd245_1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105237dd245_1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4fc3a2da1_1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4fc3a2da1_11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04fc3a2da1_11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4fc3a2da1_11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4fc3a2da1_11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04fc3a2da1_11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4fc3a2da1_11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4fc3a2da1_11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104fc3a2da1_11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4ea1706ea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4ea1706ea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04ea1706ea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4fc3a2da1_6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4fc3a2da1_6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04fc3a2da1_6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41109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4ea1706e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4ea1706ea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Layout: how the script works, prior art, shortcomings, my solutions, demo</a:t>
            </a:r>
            <a:endParaRPr/>
          </a:p>
          <a:p>
            <a:pPr marL="0" lvl="0" indent="0" algn="l" rtl="0">
              <a:spcBef>
                <a:spcPts val="0"/>
              </a:spcBef>
              <a:spcAft>
                <a:spcPts val="0"/>
              </a:spcAft>
              <a:buNone/>
            </a:pPr>
            <a:r>
              <a:rPr lang="en-US"/>
              <a:t>Explanation: color -&gt; grayscale -&gt; threshold level (demonstrate with hands)</a:t>
            </a:r>
            <a:endParaRPr/>
          </a:p>
        </p:txBody>
      </p:sp>
      <p:sp>
        <p:nvSpPr>
          <p:cNvPr id="220" name="Google Shape;220;g104ea1706ea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4ea1706ea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4ea1706ea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04ea1706ea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04fc3a2da1_6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04fc3a2da1_6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04fc3a2da1_6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4fc3a2da1_6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4fc3a2da1_6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04fc3a2da1_6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4fc3a2da1_6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04fc3a2da1_6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104fc3a2da1_6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2fe4fb9cb_2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2fe4fb9cb_2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02fe4fb9cb_2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4fc3a2da1_6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4fc3a2da1_6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104fc3a2da1_6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02fe4fb9cb_2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02fe4fb9cb_2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102fe4fb9cb_2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4fc3a2da1_6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04fc3a2da1_6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4fc3a2da1_6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4fc3a2da1_6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4fc3a2da1_6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4fc3a2da1_6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360"/>
              </a:spcBef>
              <a:spcAft>
                <a:spcPts val="0"/>
              </a:spcAft>
              <a:buClr>
                <a:schemeClr val="dk1"/>
              </a:buClr>
              <a:buSzPts val="1100"/>
              <a:buFont typeface="Arial"/>
              <a:buNone/>
            </a:pPr>
            <a:r>
              <a:rPr lang="en-US">
                <a:highlight>
                  <a:srgbClr val="FFF2CC"/>
                </a:highlight>
              </a:rPr>
              <a:t>monitors in the sun hard to read - don’t want to pull out your computer and get it wet on a boat. You can move around the boat and do various things while listening to the data. hands and eyes busy dropping down a monitor in the water. Possibly you want to hear the density of plankton to know when to stop monitor.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04fc3a2da1_6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4fc3a2da1_6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I will play a video and my code will go frame by frame and play notes depending on the area of the moving critters. Larger area of moving object will play a lower pitch and the smaller the area, it will be a higher pitch. So let me show you!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4fc3a2da1_6_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4fc3a2da1_6_2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split in the road for artistic and data sonification. can you listen to the audio and predict how many critters, and where located. Taking sensor down sea and stop at depth where there is a lot of noise.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90b7a0e83_59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90b7a0e83_59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d90b7a0e83_59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5237dd245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5237dd245_1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05237dd245_1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5237dd245_1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5237dd245_12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105237dd245_12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5237dd245_12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5237dd245_12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05237dd245_12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4fc3a2da1_4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104fc3a2da1_4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2"/>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2" name="Google Shape;22;p2"/>
          <p:cNvSpPr txBox="1"/>
          <p:nvPr/>
        </p:nvSpPr>
        <p:spPr>
          <a:xfrm>
            <a:off x="4560550" y="0"/>
            <a:ext cx="237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latin typeface="Calibri"/>
                <a:ea typeface="Calibri"/>
                <a:cs typeface="Calibri"/>
                <a:sym typeface="Calibri"/>
              </a:rPr>
              <a:t>BIO/CHEM 667</a:t>
            </a:r>
            <a:endParaRPr sz="2800">
              <a:latin typeface="Calibri"/>
              <a:ea typeface="Calibri"/>
              <a:cs typeface="Calibri"/>
              <a:sym typeface="Calibri"/>
            </a:endParaRPr>
          </a:p>
          <a:p>
            <a:pPr marL="0" lvl="0" indent="0" algn="l" rtl="0">
              <a:spcBef>
                <a:spcPts val="0"/>
              </a:spcBef>
              <a:spcAft>
                <a:spcPts val="0"/>
              </a:spcAft>
              <a:buNone/>
            </a:pPr>
            <a:r>
              <a:rPr lang="en-US" sz="2800">
                <a:latin typeface="Calibri"/>
                <a:ea typeface="Calibri"/>
                <a:cs typeface="Calibri"/>
                <a:sym typeface="Calibri"/>
              </a:rPr>
              <a:t> FALL 2021</a:t>
            </a:r>
            <a:endParaRPr sz="2800">
              <a:latin typeface="Calibri"/>
              <a:ea typeface="Calibri"/>
              <a:cs typeface="Calibri"/>
              <a:sym typeface="Calibri"/>
            </a:endParaRPr>
          </a:p>
        </p:txBody>
      </p:sp>
      <p:pic>
        <p:nvPicPr>
          <p:cNvPr id="23" name="Google Shape;23;p2" descr="A picture containing electronics&#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5400000">
            <a:off x="7198426" y="153488"/>
            <a:ext cx="953524" cy="7397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sp>
        <p:nvSpPr>
          <p:cNvPr id="88" name="Google Shape;88;p13"/>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title"/>
          </p:nvPr>
        </p:nvSpPr>
        <p:spPr>
          <a:xfrm>
            <a:off x="311700" y="593367"/>
            <a:ext cx="85206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3"/>
          <p:cNvSpPr txBox="1">
            <a:spLocks noGrp="1"/>
          </p:cNvSpPr>
          <p:nvPr>
            <p:ph type="body" idx="1"/>
          </p:nvPr>
        </p:nvSpPr>
        <p:spPr>
          <a:xfrm>
            <a:off x="311700" y="1536633"/>
            <a:ext cx="8520600" cy="45552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91" name="Google Shape;91;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9061-B259-4FDC-A614-452D75C2B60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D418974-D23D-4B05-9786-A86E83CA4D0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044F2AF-19CE-4C48-A86E-699C06C5F370}"/>
              </a:ext>
            </a:extLst>
          </p:cNvPr>
          <p:cNvSpPr>
            <a:spLocks noGrp="1"/>
          </p:cNvSpPr>
          <p:nvPr>
            <p:ph type="dt" sz="half" idx="10"/>
          </p:nvPr>
        </p:nvSpPr>
        <p:spPr/>
        <p:txBody>
          <a:bodyPr/>
          <a:lstStyle/>
          <a:p>
            <a:fld id="{747B1160-623F-4510-B8DC-C97545B8C74A}" type="datetimeFigureOut">
              <a:rPr lang="en-US" smtClean="0"/>
              <a:t>5/13/2023</a:t>
            </a:fld>
            <a:endParaRPr lang="en-US"/>
          </a:p>
        </p:txBody>
      </p:sp>
      <p:sp>
        <p:nvSpPr>
          <p:cNvPr id="5" name="Footer Placeholder 4">
            <a:extLst>
              <a:ext uri="{FF2B5EF4-FFF2-40B4-BE49-F238E27FC236}">
                <a16:creationId xmlns:a16="http://schemas.microsoft.com/office/drawing/2014/main" id="{EF6C6CEA-E76B-4DDE-BCB3-1F05601C6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8774E-5D8C-432C-85B2-35D3ECC653FE}"/>
              </a:ext>
            </a:extLst>
          </p:cNvPr>
          <p:cNvSpPr>
            <a:spLocks noGrp="1"/>
          </p:cNvSpPr>
          <p:nvPr>
            <p:ph type="sldNum" sz="quarter" idx="12"/>
          </p:nvPr>
        </p:nvSpPr>
        <p:spPr/>
        <p:txBody>
          <a:bodyPr/>
          <a:lstStyle/>
          <a:p>
            <a:fld id="{689D320C-E9B6-49C0-8428-8D43672FDBB6}" type="slidenum">
              <a:rPr lang="en-US" smtClean="0"/>
              <a:t>‹#›</a:t>
            </a:fld>
            <a:endParaRPr lang="en-US"/>
          </a:p>
        </p:txBody>
      </p:sp>
    </p:spTree>
    <p:extLst>
      <p:ext uri="{BB962C8B-B14F-4D97-AF65-F5344CB8AC3E}">
        <p14:creationId xmlns:p14="http://schemas.microsoft.com/office/powerpoint/2010/main" val="24447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66092"/>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3" name="Google Shape;33;p4"/>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3860800" y="175251"/>
            <a:ext cx="4826000" cy="73667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6609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7F7F7F"/>
              </a:buClr>
              <a:buSzPts val="2800"/>
              <a:buChar char="•"/>
              <a:defRPr sz="2800"/>
            </a:lvl1pPr>
            <a:lvl2pPr marL="914400" lvl="1" indent="-381000" algn="l">
              <a:spcBef>
                <a:spcPts val="480"/>
              </a:spcBef>
              <a:spcAft>
                <a:spcPts val="0"/>
              </a:spcAft>
              <a:buClr>
                <a:srgbClr val="7F7F7F"/>
              </a:buClr>
              <a:buSzPts val="2400"/>
              <a:buChar char="–"/>
              <a:defRPr sz="2400"/>
            </a:lvl2pPr>
            <a:lvl3pPr marL="1371600" lvl="2" indent="-355600" algn="l">
              <a:spcBef>
                <a:spcPts val="400"/>
              </a:spcBef>
              <a:spcAft>
                <a:spcPts val="0"/>
              </a:spcAft>
              <a:buClr>
                <a:srgbClr val="7F7F7F"/>
              </a:buClr>
              <a:buSzPts val="2000"/>
              <a:buChar char="•"/>
              <a:defRPr sz="2000"/>
            </a:lvl3pPr>
            <a:lvl4pPr marL="1828800" lvl="3" indent="-342900" algn="l">
              <a:spcBef>
                <a:spcPts val="360"/>
              </a:spcBef>
              <a:spcAft>
                <a:spcPts val="0"/>
              </a:spcAft>
              <a:buClr>
                <a:srgbClr val="7F7F7F"/>
              </a:buClr>
              <a:buSzPts val="1800"/>
              <a:buChar char="–"/>
              <a:defRPr sz="1800"/>
            </a:lvl4pPr>
            <a:lvl5pPr marL="2286000" lvl="4" indent="-342900" algn="l">
              <a:spcBef>
                <a:spcPts val="360"/>
              </a:spcBef>
              <a:spcAft>
                <a:spcPts val="0"/>
              </a:spcAft>
              <a:buClr>
                <a:srgbClr val="7F7F7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7F7F7F"/>
              </a:buClr>
              <a:buSzPts val="2800"/>
              <a:buChar char="•"/>
              <a:defRPr sz="2800"/>
            </a:lvl1pPr>
            <a:lvl2pPr marL="914400" lvl="1" indent="-381000" algn="l">
              <a:spcBef>
                <a:spcPts val="480"/>
              </a:spcBef>
              <a:spcAft>
                <a:spcPts val="0"/>
              </a:spcAft>
              <a:buClr>
                <a:srgbClr val="7F7F7F"/>
              </a:buClr>
              <a:buSzPts val="2400"/>
              <a:buChar char="–"/>
              <a:defRPr sz="2400"/>
            </a:lvl2pPr>
            <a:lvl3pPr marL="1371600" lvl="2" indent="-355600" algn="l">
              <a:spcBef>
                <a:spcPts val="400"/>
              </a:spcBef>
              <a:spcAft>
                <a:spcPts val="0"/>
              </a:spcAft>
              <a:buClr>
                <a:srgbClr val="7F7F7F"/>
              </a:buClr>
              <a:buSzPts val="2000"/>
              <a:buChar char="•"/>
              <a:defRPr sz="2000"/>
            </a:lvl3pPr>
            <a:lvl4pPr marL="1828800" lvl="3" indent="-342900" algn="l">
              <a:spcBef>
                <a:spcPts val="360"/>
              </a:spcBef>
              <a:spcAft>
                <a:spcPts val="0"/>
              </a:spcAft>
              <a:buClr>
                <a:srgbClr val="7F7F7F"/>
              </a:buClr>
              <a:buSzPts val="1800"/>
              <a:buChar char="–"/>
              <a:defRPr sz="1800"/>
            </a:lvl4pPr>
            <a:lvl5pPr marL="2286000" lvl="4" indent="-342900" algn="l">
              <a:spcBef>
                <a:spcPts val="360"/>
              </a:spcBef>
              <a:spcAft>
                <a:spcPts val="0"/>
              </a:spcAft>
              <a:buClr>
                <a:srgbClr val="7F7F7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5"/>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860800" y="175251"/>
            <a:ext cx="4826000" cy="73667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66092"/>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rgbClr val="7F7F7F"/>
              </a:buClr>
              <a:buSzPts val="2400"/>
              <a:buNone/>
              <a:defRPr sz="2400" b="1"/>
            </a:lvl1pPr>
            <a:lvl2pPr marL="914400" lvl="1" indent="-228600" algn="l">
              <a:spcBef>
                <a:spcPts val="400"/>
              </a:spcBef>
              <a:spcAft>
                <a:spcPts val="0"/>
              </a:spcAft>
              <a:buClr>
                <a:srgbClr val="7F7F7F"/>
              </a:buClr>
              <a:buSzPts val="2000"/>
              <a:buNone/>
              <a:defRPr sz="2000" b="1"/>
            </a:lvl2pPr>
            <a:lvl3pPr marL="1371600" lvl="2" indent="-228600" algn="l">
              <a:spcBef>
                <a:spcPts val="360"/>
              </a:spcBef>
              <a:spcAft>
                <a:spcPts val="0"/>
              </a:spcAft>
              <a:buClr>
                <a:srgbClr val="7F7F7F"/>
              </a:buClr>
              <a:buSzPts val="1800"/>
              <a:buNone/>
              <a:defRPr sz="1800" b="1"/>
            </a:lvl3pPr>
            <a:lvl4pPr marL="1828800" lvl="3" indent="-228600" algn="l">
              <a:spcBef>
                <a:spcPts val="320"/>
              </a:spcBef>
              <a:spcAft>
                <a:spcPts val="0"/>
              </a:spcAft>
              <a:buClr>
                <a:srgbClr val="7F7F7F"/>
              </a:buClr>
              <a:buSzPts val="1600"/>
              <a:buNone/>
              <a:defRPr sz="1600" b="1"/>
            </a:lvl4pPr>
            <a:lvl5pPr marL="2286000" lvl="4" indent="-228600" algn="l">
              <a:spcBef>
                <a:spcPts val="320"/>
              </a:spcBef>
              <a:spcAft>
                <a:spcPts val="0"/>
              </a:spcAft>
              <a:buClr>
                <a:srgbClr val="7F7F7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7F7F7F"/>
              </a:buClr>
              <a:buSzPts val="2400"/>
              <a:buChar char="•"/>
              <a:defRPr sz="2400"/>
            </a:lvl1pPr>
            <a:lvl2pPr marL="914400" lvl="1" indent="-355600" algn="l">
              <a:spcBef>
                <a:spcPts val="400"/>
              </a:spcBef>
              <a:spcAft>
                <a:spcPts val="0"/>
              </a:spcAft>
              <a:buClr>
                <a:srgbClr val="7F7F7F"/>
              </a:buClr>
              <a:buSzPts val="2000"/>
              <a:buChar char="–"/>
              <a:defRPr sz="2000"/>
            </a:lvl2pPr>
            <a:lvl3pPr marL="1371600" lvl="2" indent="-342900" algn="l">
              <a:spcBef>
                <a:spcPts val="360"/>
              </a:spcBef>
              <a:spcAft>
                <a:spcPts val="0"/>
              </a:spcAft>
              <a:buClr>
                <a:srgbClr val="7F7F7F"/>
              </a:buClr>
              <a:buSzPts val="1800"/>
              <a:buChar char="•"/>
              <a:defRPr sz="1800"/>
            </a:lvl3pPr>
            <a:lvl4pPr marL="1828800" lvl="3" indent="-330200" algn="l">
              <a:spcBef>
                <a:spcPts val="320"/>
              </a:spcBef>
              <a:spcAft>
                <a:spcPts val="0"/>
              </a:spcAft>
              <a:buClr>
                <a:srgbClr val="7F7F7F"/>
              </a:buClr>
              <a:buSzPts val="1600"/>
              <a:buChar char="–"/>
              <a:defRPr sz="1600"/>
            </a:lvl4pPr>
            <a:lvl5pPr marL="2286000" lvl="4" indent="-330200" algn="l">
              <a:spcBef>
                <a:spcPts val="320"/>
              </a:spcBef>
              <a:spcAft>
                <a:spcPts val="0"/>
              </a:spcAft>
              <a:buClr>
                <a:srgbClr val="7F7F7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rgbClr val="7F7F7F"/>
              </a:buClr>
              <a:buSzPts val="2400"/>
              <a:buNone/>
              <a:defRPr sz="2400" b="1"/>
            </a:lvl1pPr>
            <a:lvl2pPr marL="914400" lvl="1" indent="-228600" algn="l">
              <a:spcBef>
                <a:spcPts val="400"/>
              </a:spcBef>
              <a:spcAft>
                <a:spcPts val="0"/>
              </a:spcAft>
              <a:buClr>
                <a:srgbClr val="7F7F7F"/>
              </a:buClr>
              <a:buSzPts val="2000"/>
              <a:buNone/>
              <a:defRPr sz="2000" b="1"/>
            </a:lvl2pPr>
            <a:lvl3pPr marL="1371600" lvl="2" indent="-228600" algn="l">
              <a:spcBef>
                <a:spcPts val="360"/>
              </a:spcBef>
              <a:spcAft>
                <a:spcPts val="0"/>
              </a:spcAft>
              <a:buClr>
                <a:srgbClr val="7F7F7F"/>
              </a:buClr>
              <a:buSzPts val="1800"/>
              <a:buNone/>
              <a:defRPr sz="1800" b="1"/>
            </a:lvl3pPr>
            <a:lvl4pPr marL="1828800" lvl="3" indent="-228600" algn="l">
              <a:spcBef>
                <a:spcPts val="320"/>
              </a:spcBef>
              <a:spcAft>
                <a:spcPts val="0"/>
              </a:spcAft>
              <a:buClr>
                <a:srgbClr val="7F7F7F"/>
              </a:buClr>
              <a:buSzPts val="1600"/>
              <a:buNone/>
              <a:defRPr sz="1600" b="1"/>
            </a:lvl4pPr>
            <a:lvl5pPr marL="2286000" lvl="4" indent="-228600" algn="l">
              <a:spcBef>
                <a:spcPts val="320"/>
              </a:spcBef>
              <a:spcAft>
                <a:spcPts val="0"/>
              </a:spcAft>
              <a:buClr>
                <a:srgbClr val="7F7F7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7F7F7F"/>
              </a:buClr>
              <a:buSzPts val="2400"/>
              <a:buChar char="•"/>
              <a:defRPr sz="2400"/>
            </a:lvl1pPr>
            <a:lvl2pPr marL="914400" lvl="1" indent="-355600" algn="l">
              <a:spcBef>
                <a:spcPts val="400"/>
              </a:spcBef>
              <a:spcAft>
                <a:spcPts val="0"/>
              </a:spcAft>
              <a:buClr>
                <a:srgbClr val="7F7F7F"/>
              </a:buClr>
              <a:buSzPts val="2000"/>
              <a:buChar char="–"/>
              <a:defRPr sz="2000"/>
            </a:lvl2pPr>
            <a:lvl3pPr marL="1371600" lvl="2" indent="-342900" algn="l">
              <a:spcBef>
                <a:spcPts val="360"/>
              </a:spcBef>
              <a:spcAft>
                <a:spcPts val="0"/>
              </a:spcAft>
              <a:buClr>
                <a:srgbClr val="7F7F7F"/>
              </a:buClr>
              <a:buSzPts val="1800"/>
              <a:buChar char="•"/>
              <a:defRPr sz="1800"/>
            </a:lvl3pPr>
            <a:lvl4pPr marL="1828800" lvl="3" indent="-330200" algn="l">
              <a:spcBef>
                <a:spcPts val="320"/>
              </a:spcBef>
              <a:spcAft>
                <a:spcPts val="0"/>
              </a:spcAft>
              <a:buClr>
                <a:srgbClr val="7F7F7F"/>
              </a:buClr>
              <a:buSzPts val="1600"/>
              <a:buChar char="–"/>
              <a:defRPr sz="1600"/>
            </a:lvl4pPr>
            <a:lvl5pPr marL="2286000" lvl="4" indent="-330200" algn="l">
              <a:spcBef>
                <a:spcPts val="320"/>
              </a:spcBef>
              <a:spcAft>
                <a:spcPts val="0"/>
              </a:spcAft>
              <a:buClr>
                <a:srgbClr val="7F7F7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6"/>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3860800" y="175251"/>
            <a:ext cx="4826000" cy="73667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6609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66092"/>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rgbClr val="7F7F7F"/>
              </a:buClr>
              <a:buSzPts val="3200"/>
              <a:buChar char="•"/>
              <a:defRPr sz="3200"/>
            </a:lvl1pPr>
            <a:lvl2pPr marL="914400" lvl="1" indent="-406400" algn="l">
              <a:spcBef>
                <a:spcPts val="560"/>
              </a:spcBef>
              <a:spcAft>
                <a:spcPts val="0"/>
              </a:spcAft>
              <a:buClr>
                <a:srgbClr val="7F7F7F"/>
              </a:buClr>
              <a:buSzPts val="2800"/>
              <a:buChar char="–"/>
              <a:defRPr sz="2800"/>
            </a:lvl2pPr>
            <a:lvl3pPr marL="1371600" lvl="2" indent="-381000" algn="l">
              <a:spcBef>
                <a:spcPts val="480"/>
              </a:spcBef>
              <a:spcAft>
                <a:spcPts val="0"/>
              </a:spcAft>
              <a:buClr>
                <a:srgbClr val="7F7F7F"/>
              </a:buClr>
              <a:buSzPts val="2400"/>
              <a:buChar char="•"/>
              <a:defRPr sz="2400"/>
            </a:lvl3pPr>
            <a:lvl4pPr marL="1828800" lvl="3" indent="-355600" algn="l">
              <a:spcBef>
                <a:spcPts val="400"/>
              </a:spcBef>
              <a:spcAft>
                <a:spcPts val="0"/>
              </a:spcAft>
              <a:buClr>
                <a:srgbClr val="7F7F7F"/>
              </a:buClr>
              <a:buSzPts val="2000"/>
              <a:buChar char="–"/>
              <a:defRPr sz="2000"/>
            </a:lvl4pPr>
            <a:lvl5pPr marL="2286000" lvl="4" indent="-355600" algn="l">
              <a:spcBef>
                <a:spcPts val="400"/>
              </a:spcBef>
              <a:spcAft>
                <a:spcPts val="0"/>
              </a:spcAft>
              <a:buClr>
                <a:srgbClr val="7F7F7F"/>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7F7F7F"/>
              </a:buClr>
              <a:buSzPts val="1400"/>
              <a:buNone/>
              <a:defRPr sz="1400"/>
            </a:lvl1pPr>
            <a:lvl2pPr marL="914400" lvl="1" indent="-228600" algn="l">
              <a:spcBef>
                <a:spcPts val="240"/>
              </a:spcBef>
              <a:spcAft>
                <a:spcPts val="0"/>
              </a:spcAft>
              <a:buClr>
                <a:srgbClr val="7F7F7F"/>
              </a:buClr>
              <a:buSzPts val="1200"/>
              <a:buNone/>
              <a:defRPr sz="1200"/>
            </a:lvl2pPr>
            <a:lvl3pPr marL="1371600" lvl="2" indent="-228600" algn="l">
              <a:spcBef>
                <a:spcPts val="200"/>
              </a:spcBef>
              <a:spcAft>
                <a:spcPts val="0"/>
              </a:spcAft>
              <a:buClr>
                <a:srgbClr val="7F7F7F"/>
              </a:buClr>
              <a:buSzPts val="1000"/>
              <a:buNone/>
              <a:defRPr sz="1000"/>
            </a:lvl3pPr>
            <a:lvl4pPr marL="1828800" lvl="3" indent="-228600" algn="l">
              <a:spcBef>
                <a:spcPts val="180"/>
              </a:spcBef>
              <a:spcAft>
                <a:spcPts val="0"/>
              </a:spcAft>
              <a:buClr>
                <a:srgbClr val="7F7F7F"/>
              </a:buClr>
              <a:buSzPts val="900"/>
              <a:buNone/>
              <a:defRPr sz="900"/>
            </a:lvl4pPr>
            <a:lvl5pPr marL="2286000" lvl="4" indent="-228600" algn="l">
              <a:spcBef>
                <a:spcPts val="180"/>
              </a:spcBef>
              <a:spcAft>
                <a:spcPts val="0"/>
              </a:spcAft>
              <a:buClr>
                <a:srgbClr val="7F7F7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9"/>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66092"/>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7F7F7F"/>
              </a:buClr>
              <a:buSzPts val="3200"/>
              <a:buFont typeface="Arial"/>
              <a:buNone/>
              <a:defRPr sz="3200" b="0" i="0" u="none" strike="noStrike" cap="none">
                <a:solidFill>
                  <a:srgbClr val="7F7F7F"/>
                </a:solidFill>
                <a:latin typeface="Calibri"/>
                <a:ea typeface="Calibri"/>
                <a:cs typeface="Calibri"/>
                <a:sym typeface="Calibri"/>
              </a:defRPr>
            </a:lvl1pPr>
            <a:lvl2pPr marR="0" lvl="1" algn="l" rtl="0">
              <a:spcBef>
                <a:spcPts val="560"/>
              </a:spcBef>
              <a:spcAft>
                <a:spcPts val="0"/>
              </a:spcAft>
              <a:buClr>
                <a:srgbClr val="7F7F7F"/>
              </a:buClr>
              <a:buSzPts val="2800"/>
              <a:buFont typeface="Arial"/>
              <a:buNone/>
              <a:defRPr sz="2800" b="0" i="0" u="none" strike="noStrike" cap="none">
                <a:solidFill>
                  <a:srgbClr val="7F7F7F"/>
                </a:solidFill>
                <a:latin typeface="Calibri"/>
                <a:ea typeface="Calibri"/>
                <a:cs typeface="Calibri"/>
                <a:sym typeface="Calibri"/>
              </a:defRPr>
            </a:lvl2pPr>
            <a:lvl3pPr marR="0" lvl="2" algn="l" rtl="0">
              <a:spcBef>
                <a:spcPts val="480"/>
              </a:spcBef>
              <a:spcAft>
                <a:spcPts val="0"/>
              </a:spcAft>
              <a:buClr>
                <a:srgbClr val="7F7F7F"/>
              </a:buClr>
              <a:buSzPts val="2400"/>
              <a:buFont typeface="Arial"/>
              <a:buNone/>
              <a:defRPr sz="2400" b="0" i="0" u="none" strike="noStrike" cap="none">
                <a:solidFill>
                  <a:srgbClr val="7F7F7F"/>
                </a:solidFill>
                <a:latin typeface="Calibri"/>
                <a:ea typeface="Calibri"/>
                <a:cs typeface="Calibri"/>
                <a:sym typeface="Calibri"/>
              </a:defRPr>
            </a:lvl3pPr>
            <a:lvl4pPr marR="0" lvl="3" algn="l" rtl="0">
              <a:spcBef>
                <a:spcPts val="4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4pPr>
            <a:lvl5pPr marR="0" lvl="4" algn="l" rtl="0">
              <a:spcBef>
                <a:spcPts val="4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7F7F7F"/>
              </a:buClr>
              <a:buSzPts val="1400"/>
              <a:buNone/>
              <a:defRPr sz="1400"/>
            </a:lvl1pPr>
            <a:lvl2pPr marL="914400" lvl="1" indent="-228600" algn="l">
              <a:spcBef>
                <a:spcPts val="240"/>
              </a:spcBef>
              <a:spcAft>
                <a:spcPts val="0"/>
              </a:spcAft>
              <a:buClr>
                <a:srgbClr val="7F7F7F"/>
              </a:buClr>
              <a:buSzPts val="1200"/>
              <a:buNone/>
              <a:defRPr sz="1200"/>
            </a:lvl2pPr>
            <a:lvl3pPr marL="1371600" lvl="2" indent="-228600" algn="l">
              <a:spcBef>
                <a:spcPts val="200"/>
              </a:spcBef>
              <a:spcAft>
                <a:spcPts val="0"/>
              </a:spcAft>
              <a:buClr>
                <a:srgbClr val="7F7F7F"/>
              </a:buClr>
              <a:buSzPts val="1000"/>
              <a:buNone/>
              <a:defRPr sz="1000"/>
            </a:lvl3pPr>
            <a:lvl4pPr marL="1828800" lvl="3" indent="-228600" algn="l">
              <a:spcBef>
                <a:spcPts val="180"/>
              </a:spcBef>
              <a:spcAft>
                <a:spcPts val="0"/>
              </a:spcAft>
              <a:buClr>
                <a:srgbClr val="7F7F7F"/>
              </a:buClr>
              <a:buSzPts val="900"/>
              <a:buNone/>
              <a:defRPr sz="900"/>
            </a:lvl4pPr>
            <a:lvl5pPr marL="2286000" lvl="4" indent="-228600" algn="l">
              <a:spcBef>
                <a:spcPts val="180"/>
              </a:spcBef>
              <a:spcAft>
                <a:spcPts val="0"/>
              </a:spcAft>
              <a:buClr>
                <a:srgbClr val="7F7F7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0"/>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3860800" y="175251"/>
            <a:ext cx="4826000" cy="73667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6609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1"/>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6609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3505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2"/>
          <p:cNvSpPr txBox="1">
            <a:spLocks noGrp="1"/>
          </p:cNvSpPr>
          <p:nvPr>
            <p:ph type="sldNum" idx="12"/>
          </p:nvPr>
        </p:nvSpPr>
        <p:spPr>
          <a:xfrm>
            <a:off x="-496936" y="1111533"/>
            <a:ext cx="10601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860800" y="175251"/>
            <a:ext cx="4826000" cy="736673"/>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366092"/>
              </a:buClr>
              <a:buSzPts val="3600"/>
              <a:buFont typeface="Calibri"/>
              <a:buNone/>
              <a:defRPr sz="3600" b="0" i="0" u="none" strike="noStrike" cap="none">
                <a:solidFill>
                  <a:srgbClr val="36609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7F7F7F"/>
              </a:buClr>
              <a:buSzPts val="3200"/>
              <a:buFont typeface="Arial"/>
              <a:buChar char="•"/>
              <a:defRPr sz="3200" b="0" i="0" u="none" strike="noStrike" cap="none">
                <a:solidFill>
                  <a:srgbClr val="7F7F7F"/>
                </a:solidFill>
                <a:latin typeface="Calibri"/>
                <a:ea typeface="Calibri"/>
                <a:cs typeface="Calibri"/>
                <a:sym typeface="Calibri"/>
              </a:defRPr>
            </a:lvl1pPr>
            <a:lvl2pPr marL="914400" marR="0" lvl="1" indent="-406400" algn="l" rtl="0">
              <a:spcBef>
                <a:spcPts val="56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2pPr>
            <a:lvl3pPr marL="1371600" marR="0" lvl="2" indent="-381000" algn="l" rtl="0">
              <a:spcBef>
                <a:spcPts val="48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3pPr>
            <a:lvl4pPr marL="1828800" marR="0" lvl="3" indent="-355600" algn="l" rtl="0">
              <a:spcBef>
                <a:spcPts val="4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4pPr>
            <a:lvl5pPr marL="2286000" marR="0" lvl="4" indent="-355600" algn="l" rtl="0">
              <a:spcBef>
                <a:spcPts val="4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2" name="Google Shape;12;p1"/>
          <p:cNvCxnSpPr/>
          <p:nvPr/>
        </p:nvCxnSpPr>
        <p:spPr>
          <a:xfrm rot="10800000">
            <a:off x="3750156" y="2"/>
            <a:ext cx="0" cy="1120396"/>
          </a:xfrm>
          <a:prstGeom prst="straightConnector1">
            <a:avLst/>
          </a:prstGeom>
          <a:noFill/>
          <a:ln w="76200" cap="flat" cmpd="sng">
            <a:solidFill>
              <a:srgbClr val="205867"/>
            </a:solidFill>
            <a:prstDash val="solid"/>
            <a:round/>
            <a:headEnd type="none" w="sm" len="sm"/>
            <a:tailEnd type="none" w="sm" len="sm"/>
          </a:ln>
        </p:spPr>
      </p:cxnSp>
      <p:grpSp>
        <p:nvGrpSpPr>
          <p:cNvPr id="13" name="Google Shape;13;p1"/>
          <p:cNvGrpSpPr/>
          <p:nvPr/>
        </p:nvGrpSpPr>
        <p:grpSpPr>
          <a:xfrm>
            <a:off x="97944" y="41524"/>
            <a:ext cx="3407256" cy="900988"/>
            <a:chOff x="97944" y="16124"/>
            <a:chExt cx="3178656" cy="840539"/>
          </a:xfrm>
        </p:grpSpPr>
        <p:pic>
          <p:nvPicPr>
            <p:cNvPr id="14" name="Google Shape;14;p1"/>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97944" y="38955"/>
              <a:ext cx="2299802" cy="817708"/>
            </a:xfrm>
            <a:prstGeom prst="rect">
              <a:avLst/>
            </a:prstGeom>
            <a:noFill/>
            <a:ln>
              <a:noFill/>
            </a:ln>
          </p:spPr>
        </p:pic>
        <p:pic>
          <p:nvPicPr>
            <p:cNvPr id="15" name="Google Shape;15;p1"/>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2379933" y="16124"/>
              <a:ext cx="896667" cy="834429"/>
            </a:xfrm>
            <a:prstGeom prst="rect">
              <a:avLst/>
            </a:prstGeom>
            <a:noFill/>
            <a:ln>
              <a:noFill/>
            </a:ln>
          </p:spPr>
        </p:pic>
      </p:grpSp>
      <p:pic>
        <p:nvPicPr>
          <p:cNvPr id="16" name="Google Shape;16;p1"/>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21772" y="989771"/>
            <a:ext cx="9143999" cy="1523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30.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41.png"/><Relationship Id="rId18" Type="http://schemas.microsoft.com/office/2007/relationships/hdphoto" Target="../media/hdphoto11.wdp"/><Relationship Id="rId3" Type="http://schemas.openxmlformats.org/officeDocument/2006/relationships/image" Target="../media/image36.png"/><Relationship Id="rId7" Type="http://schemas.openxmlformats.org/officeDocument/2006/relationships/image" Target="../media/image38.png"/><Relationship Id="rId12" Type="http://schemas.microsoft.com/office/2007/relationships/hdphoto" Target="../media/hdphoto8.wdp"/><Relationship Id="rId17" Type="http://schemas.openxmlformats.org/officeDocument/2006/relationships/image" Target="../media/image43.png"/><Relationship Id="rId2" Type="http://schemas.openxmlformats.org/officeDocument/2006/relationships/notesSlide" Target="../notesSlides/notesSlide17.xml"/><Relationship Id="rId16" Type="http://schemas.microsoft.com/office/2007/relationships/hdphoto" Target="../media/hdphoto10.wdp"/><Relationship Id="rId20" Type="http://schemas.microsoft.com/office/2007/relationships/hdphoto" Target="../media/hdphoto12.wdp"/><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microsoft.com/office/2007/relationships/hdphoto" Target="../media/hdphoto7.wdp"/><Relationship Id="rId19" Type="http://schemas.openxmlformats.org/officeDocument/2006/relationships/image" Target="../media/image44.png"/><Relationship Id="rId4" Type="http://schemas.microsoft.com/office/2007/relationships/hdphoto" Target="../media/hdphoto4.wdp"/><Relationship Id="rId9" Type="http://schemas.openxmlformats.org/officeDocument/2006/relationships/image" Target="../media/image39.png"/><Relationship Id="rId1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50.png"/><Relationship Id="rId18" Type="http://schemas.microsoft.com/office/2007/relationships/hdphoto" Target="../media/hdphoto20.wdp"/><Relationship Id="rId3" Type="http://schemas.openxmlformats.org/officeDocument/2006/relationships/image" Target="../media/image45.png"/><Relationship Id="rId7" Type="http://schemas.openxmlformats.org/officeDocument/2006/relationships/image" Target="../media/image47.png"/><Relationship Id="rId12" Type="http://schemas.microsoft.com/office/2007/relationships/hdphoto" Target="../media/hdphoto17.wdp"/><Relationship Id="rId17" Type="http://schemas.openxmlformats.org/officeDocument/2006/relationships/image" Target="../media/image52.png"/><Relationship Id="rId2" Type="http://schemas.openxmlformats.org/officeDocument/2006/relationships/notesSlide" Target="../notesSlides/notesSlide18.xml"/><Relationship Id="rId16" Type="http://schemas.microsoft.com/office/2007/relationships/hdphoto" Target="../media/hdphoto19.wdp"/><Relationship Id="rId20" Type="http://schemas.microsoft.com/office/2007/relationships/hdphoto" Target="../media/hdphoto21.wdp"/><Relationship Id="rId1" Type="http://schemas.openxmlformats.org/officeDocument/2006/relationships/slideLayout" Target="../slideLayouts/slideLayout1.xml"/><Relationship Id="rId6" Type="http://schemas.microsoft.com/office/2007/relationships/hdphoto" Target="../media/hdphoto14.wdp"/><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microsoft.com/office/2007/relationships/hdphoto" Target="../media/hdphoto16.wdp"/><Relationship Id="rId19" Type="http://schemas.openxmlformats.org/officeDocument/2006/relationships/image" Target="../media/image53.png"/><Relationship Id="rId4" Type="http://schemas.microsoft.com/office/2007/relationships/hdphoto" Target="../media/hdphoto13.wdp"/><Relationship Id="rId9" Type="http://schemas.openxmlformats.org/officeDocument/2006/relationships/image" Target="../media/image48.png"/><Relationship Id="rId14" Type="http://schemas.microsoft.com/office/2007/relationships/hdphoto" Target="../media/hdphoto18.wdp"/></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microsoft.com/office/2007/relationships/hdphoto" Target="../media/hdphoto23.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2.wdp"/><Relationship Id="rId10" Type="http://schemas.openxmlformats.org/officeDocument/2006/relationships/image" Target="../media/image59.png"/><Relationship Id="rId4" Type="http://schemas.openxmlformats.org/officeDocument/2006/relationships/image" Target="../media/image56.png"/><Relationship Id="rId9" Type="http://schemas.microsoft.com/office/2007/relationships/hdphoto" Target="../media/hdphoto24.wdp"/></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25.wdp"/><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jp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8" Type="http://schemas.microsoft.com/office/2007/relationships/hdphoto" Target="../media/hdphoto27.wdp"/><Relationship Id="rId13" Type="http://schemas.openxmlformats.org/officeDocument/2006/relationships/image" Target="../media/image76.png"/><Relationship Id="rId18" Type="http://schemas.openxmlformats.org/officeDocument/2006/relationships/image" Target="../media/image79.png"/><Relationship Id="rId3" Type="http://schemas.openxmlformats.org/officeDocument/2006/relationships/image" Target="../media/image70.png"/><Relationship Id="rId21" Type="http://schemas.microsoft.com/office/2007/relationships/hdphoto" Target="../media/hdphoto33.wdp"/><Relationship Id="rId7" Type="http://schemas.openxmlformats.org/officeDocument/2006/relationships/image" Target="../media/image73.png"/><Relationship Id="rId12" Type="http://schemas.microsoft.com/office/2007/relationships/hdphoto" Target="../media/hdphoto29.wdp"/><Relationship Id="rId17" Type="http://schemas.openxmlformats.org/officeDocument/2006/relationships/image" Target="../media/image78.jpeg"/><Relationship Id="rId2" Type="http://schemas.openxmlformats.org/officeDocument/2006/relationships/notesSlide" Target="../notesSlides/notesSlide33.xml"/><Relationship Id="rId16" Type="http://schemas.microsoft.com/office/2007/relationships/hdphoto" Target="../media/hdphoto31.wdp"/><Relationship Id="rId20"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5.png"/><Relationship Id="rId5" Type="http://schemas.microsoft.com/office/2007/relationships/hdphoto" Target="../media/hdphoto26.wdp"/><Relationship Id="rId15" Type="http://schemas.openxmlformats.org/officeDocument/2006/relationships/image" Target="../media/image77.png"/><Relationship Id="rId10" Type="http://schemas.microsoft.com/office/2007/relationships/hdphoto" Target="../media/hdphoto28.wdp"/><Relationship Id="rId19" Type="http://schemas.microsoft.com/office/2007/relationships/hdphoto" Target="../media/hdphoto32.wdp"/><Relationship Id="rId4" Type="http://schemas.openxmlformats.org/officeDocument/2006/relationships/image" Target="../media/image71.png"/><Relationship Id="rId9" Type="http://schemas.openxmlformats.org/officeDocument/2006/relationships/image" Target="../media/image74.png"/><Relationship Id="rId14" Type="http://schemas.microsoft.com/office/2007/relationships/hdphoto" Target="../media/hdphoto30.wdp"/><Relationship Id="rId22"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8" Type="http://schemas.openxmlformats.org/officeDocument/2006/relationships/hyperlink" Target="https://www.ted.com/speakers/tom_zimmerman" TargetMode="External"/><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7.jpg"/><Relationship Id="rId4" Type="http://schemas.openxmlformats.org/officeDocument/2006/relationships/image" Target="../media/image13.jp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272F2E-4448-DE83-9086-109B7B07E3B2}"/>
              </a:ext>
            </a:extLst>
          </p:cNvPr>
          <p:cNvSpPr/>
          <p:nvPr/>
        </p:nvSpPr>
        <p:spPr>
          <a:xfrm>
            <a:off x="0" y="2950818"/>
            <a:ext cx="9144000" cy="1200329"/>
          </a:xfrm>
          <a:prstGeom prst="rect">
            <a:avLst/>
          </a:prstGeom>
        </p:spPr>
        <p:txBody>
          <a:bodyPr wrap="square">
            <a:spAutoFit/>
          </a:bodyPr>
          <a:lstStyle/>
          <a:p>
            <a:r>
              <a:rPr lang="en-US" sz="1800" dirty="0"/>
              <a:t>This material is based upon work supported by the NSF under Grant No. </a:t>
            </a:r>
            <a:r>
              <a:rPr lang="en-US" sz="1800" b="1" dirty="0"/>
              <a:t>DBI-1548297</a:t>
            </a:r>
            <a:r>
              <a:rPr lang="en-US" sz="1800" dirty="0"/>
              <a:t>.  </a:t>
            </a:r>
          </a:p>
          <a:p>
            <a:r>
              <a:rPr lang="en-US" sz="1800" b="1" dirty="0"/>
              <a:t>Disclaimer:  </a:t>
            </a:r>
            <a:r>
              <a:rPr lang="en-US" sz="1800" dirty="0"/>
              <a:t>Any opinions, findings and conclusions or recommendations expressed in this material are those of the authors and do not necessarily reflect the views of the National Science Foundation. </a:t>
            </a:r>
          </a:p>
        </p:txBody>
      </p:sp>
      <p:sp>
        <p:nvSpPr>
          <p:cNvPr id="13" name="TextBox 12">
            <a:extLst>
              <a:ext uri="{FF2B5EF4-FFF2-40B4-BE49-F238E27FC236}">
                <a16:creationId xmlns:a16="http://schemas.microsoft.com/office/drawing/2014/main" id="{783F9D00-7272-FDB3-5B6D-B3CA917A513D}"/>
              </a:ext>
            </a:extLst>
          </p:cNvPr>
          <p:cNvSpPr txBox="1"/>
          <p:nvPr/>
        </p:nvSpPr>
        <p:spPr>
          <a:xfrm>
            <a:off x="1610138" y="1656642"/>
            <a:ext cx="6917635" cy="954107"/>
          </a:xfrm>
          <a:prstGeom prst="rect">
            <a:avLst/>
          </a:prstGeom>
          <a:noFill/>
        </p:spPr>
        <p:txBody>
          <a:bodyPr wrap="square">
            <a:spAutoFit/>
          </a:bodyPr>
          <a:lstStyle/>
          <a:p>
            <a:pPr marL="0" marR="0" lvl="0" indent="0" algn="ctr" rtl="0">
              <a:lnSpc>
                <a:spcPct val="100000"/>
              </a:lnSpc>
              <a:spcBef>
                <a:spcPts val="0"/>
              </a:spcBef>
              <a:spcAft>
                <a:spcPts val="0"/>
              </a:spcAft>
              <a:buClr>
                <a:srgbClr val="7030A0"/>
              </a:buClr>
              <a:buSzPts val="3300"/>
              <a:buFont typeface="Arial"/>
              <a:buNone/>
            </a:pPr>
            <a:r>
              <a:rPr lang="en-US" sz="2800" dirty="0">
                <a:sym typeface="Calibri"/>
              </a:rPr>
              <a:t>CHEM/BIOL 667: Class Projects</a:t>
            </a:r>
          </a:p>
          <a:p>
            <a:pPr marL="0" marR="0" lvl="0" indent="0" algn="ctr" rtl="0">
              <a:lnSpc>
                <a:spcPct val="100000"/>
              </a:lnSpc>
              <a:spcBef>
                <a:spcPts val="0"/>
              </a:spcBef>
              <a:spcAft>
                <a:spcPts val="0"/>
              </a:spcAft>
              <a:buClr>
                <a:srgbClr val="7030A0"/>
              </a:buClr>
              <a:buSzPts val="3300"/>
              <a:buFont typeface="Arial"/>
              <a:buNone/>
            </a:pPr>
            <a:r>
              <a:rPr lang="en-US" sz="2800" dirty="0">
                <a:sym typeface="Calibri"/>
              </a:rPr>
              <a:t>12.7.21</a:t>
            </a:r>
            <a:endParaRPr lang="en-US" sz="2800" dirty="0"/>
          </a:p>
        </p:txBody>
      </p:sp>
    </p:spTree>
    <p:extLst>
      <p:ext uri="{BB962C8B-B14F-4D97-AF65-F5344CB8AC3E}">
        <p14:creationId xmlns:p14="http://schemas.microsoft.com/office/powerpoint/2010/main" val="945017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a:spLocks noGrp="1"/>
          </p:cNvSpPr>
          <p:nvPr>
            <p:ph type="ctrTitle" idx="4294967295"/>
          </p:nvPr>
        </p:nvSpPr>
        <p:spPr>
          <a:xfrm>
            <a:off x="432619" y="1839625"/>
            <a:ext cx="8593394" cy="1470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US" sz="3840" dirty="0"/>
              <a:t>Optimizing Magnification and Resolution of the Holographic Microscope</a:t>
            </a:r>
            <a:endParaRPr sz="3840" dirty="0"/>
          </a:p>
        </p:txBody>
      </p:sp>
      <p:sp>
        <p:nvSpPr>
          <p:cNvPr id="313" name="Google Shape;313;p34"/>
          <p:cNvSpPr txBox="1">
            <a:spLocks noGrp="1"/>
          </p:cNvSpPr>
          <p:nvPr>
            <p:ph type="body" idx="1"/>
          </p:nvPr>
        </p:nvSpPr>
        <p:spPr>
          <a:xfrm>
            <a:off x="579150" y="3309625"/>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a:t>Jiayu Luo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body" idx="1"/>
          </p:nvPr>
        </p:nvSpPr>
        <p:spPr>
          <a:xfrm>
            <a:off x="245399" y="1286800"/>
            <a:ext cx="4549401" cy="4526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87500"/>
              <a:buNone/>
            </a:pPr>
            <a:r>
              <a:rPr lang="en-US" sz="2400" b="1" dirty="0">
                <a:solidFill>
                  <a:schemeClr val="dk1"/>
                </a:solidFill>
              </a:rPr>
              <a:t>Goal: </a:t>
            </a:r>
            <a:r>
              <a:rPr lang="en-US" sz="2400" dirty="0">
                <a:solidFill>
                  <a:schemeClr val="dk1"/>
                </a:solidFill>
              </a:rPr>
              <a:t>Determine and improve microscope magnification and resolution.</a:t>
            </a:r>
            <a:endParaRPr sz="2400" dirty="0">
              <a:solidFill>
                <a:schemeClr val="dk1"/>
              </a:solidFill>
            </a:endParaRPr>
          </a:p>
          <a:p>
            <a:pPr marL="0" lvl="0" indent="0" algn="l" rtl="0">
              <a:lnSpc>
                <a:spcPct val="90000"/>
              </a:lnSpc>
              <a:spcBef>
                <a:spcPts val="1000"/>
              </a:spcBef>
              <a:spcAft>
                <a:spcPts val="0"/>
              </a:spcAft>
              <a:buClr>
                <a:schemeClr val="dk1"/>
              </a:buClr>
              <a:buSzPct val="87500"/>
              <a:buNone/>
            </a:pPr>
            <a:r>
              <a:rPr lang="en-US" sz="2400" b="1" dirty="0">
                <a:solidFill>
                  <a:schemeClr val="dk1"/>
                </a:solidFill>
              </a:rPr>
              <a:t>Method: </a:t>
            </a:r>
            <a:r>
              <a:rPr lang="en-US" sz="2400" dirty="0">
                <a:solidFill>
                  <a:schemeClr val="dk1"/>
                </a:solidFill>
              </a:rPr>
              <a:t>Place USAF Resolution Test Chart slide at several locations above image sensor and measure magnification and resolution using the “</a:t>
            </a:r>
            <a:r>
              <a:rPr lang="en-US" sz="2400" dirty="0" err="1">
                <a:solidFill>
                  <a:schemeClr val="dk1"/>
                </a:solidFill>
              </a:rPr>
              <a:t>streamRecoLine</a:t>
            </a:r>
            <a:r>
              <a:rPr lang="en-US" sz="2400" dirty="0">
                <a:solidFill>
                  <a:schemeClr val="dk1"/>
                </a:solidFill>
              </a:rPr>
              <a:t>” program. </a:t>
            </a:r>
            <a:endParaRPr sz="2400" dirty="0">
              <a:solidFill>
                <a:schemeClr val="dk1"/>
              </a:solidFill>
            </a:endParaRPr>
          </a:p>
          <a:p>
            <a:pPr marL="742950" lvl="0" indent="0" algn="l" rtl="0">
              <a:lnSpc>
                <a:spcPct val="90000"/>
              </a:lnSpc>
              <a:spcBef>
                <a:spcPts val="500"/>
              </a:spcBef>
              <a:spcAft>
                <a:spcPts val="0"/>
              </a:spcAft>
              <a:buNone/>
            </a:pPr>
            <a:endParaRPr sz="2800" dirty="0">
              <a:solidFill>
                <a:schemeClr val="dk1"/>
              </a:solidFill>
            </a:endParaRPr>
          </a:p>
          <a:p>
            <a:pPr marL="0" lvl="0" indent="0" algn="l" rtl="0">
              <a:lnSpc>
                <a:spcPct val="90000"/>
              </a:lnSpc>
              <a:spcBef>
                <a:spcPts val="1000"/>
              </a:spcBef>
              <a:spcAft>
                <a:spcPts val="0"/>
              </a:spcAft>
              <a:buClr>
                <a:schemeClr val="dk1"/>
              </a:buClr>
              <a:buSzPct val="87500"/>
              <a:buNone/>
            </a:pPr>
            <a:endParaRPr sz="2800" dirty="0"/>
          </a:p>
        </p:txBody>
      </p:sp>
      <p:pic>
        <p:nvPicPr>
          <p:cNvPr id="321" name="Google Shape;321;p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94801" y="3788181"/>
            <a:ext cx="4154400" cy="2882561"/>
          </a:xfrm>
          <a:prstGeom prst="rect">
            <a:avLst/>
          </a:prstGeom>
          <a:noFill/>
          <a:ln>
            <a:noFill/>
          </a:ln>
        </p:spPr>
      </p:pic>
      <p:sp>
        <p:nvSpPr>
          <p:cNvPr id="323" name="Google Shape;323;p35"/>
          <p:cNvSpPr txBox="1"/>
          <p:nvPr/>
        </p:nvSpPr>
        <p:spPr>
          <a:xfrm>
            <a:off x="9664441" y="429508"/>
            <a:ext cx="36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B</a:t>
            </a:r>
            <a:endParaRPr>
              <a:latin typeface="Calibri"/>
              <a:ea typeface="Calibri"/>
              <a:cs typeface="Calibri"/>
              <a:sym typeface="Calibri"/>
            </a:endParaRPr>
          </a:p>
        </p:txBody>
      </p:sp>
      <p:pic>
        <p:nvPicPr>
          <p:cNvPr id="324" name="Google Shape;324;p3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77362" y="1168481"/>
            <a:ext cx="3589278" cy="2636185"/>
          </a:xfrm>
          <a:prstGeom prst="rect">
            <a:avLst/>
          </a:prstGeom>
          <a:noFill/>
          <a:ln>
            <a:noFill/>
          </a:ln>
        </p:spPr>
      </p:pic>
      <p:pic>
        <p:nvPicPr>
          <p:cNvPr id="326" name="Google Shape;326;p35"/>
          <p:cNvPicPr preferRelativeResize="0"/>
          <p:nvPr/>
        </p:nvPicPr>
        <p:blipFill>
          <a:blip r:embed="rId5" cstate="screen">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94799" y="4247969"/>
            <a:ext cx="2108475" cy="1962990"/>
          </a:xfrm>
          <a:prstGeom prst="rect">
            <a:avLst/>
          </a:prstGeom>
          <a:noFill/>
          <a:ln>
            <a:noFill/>
          </a:ln>
        </p:spPr>
      </p:pic>
      <p:pic>
        <p:nvPicPr>
          <p:cNvPr id="327" name="Google Shape;327;p35"/>
          <p:cNvPicPr preferRelativeResize="0"/>
          <p:nvPr/>
        </p:nvPicPr>
        <p:blipFill>
          <a:blip r:embed="rId7" cstate="screen">
            <a:alphaModFix/>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353875" y="4247968"/>
            <a:ext cx="1833876" cy="1962989"/>
          </a:xfrm>
          <a:prstGeom prst="rect">
            <a:avLst/>
          </a:prstGeom>
          <a:noFill/>
          <a:ln>
            <a:noFill/>
          </a:ln>
        </p:spPr>
      </p:pic>
      <p:sp>
        <p:nvSpPr>
          <p:cNvPr id="328" name="Google Shape;328;p35"/>
          <p:cNvSpPr txBox="1"/>
          <p:nvPr/>
        </p:nvSpPr>
        <p:spPr>
          <a:xfrm>
            <a:off x="189749" y="6256785"/>
            <a:ext cx="422705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Calibri"/>
                <a:ea typeface="Calibri"/>
                <a:cs typeface="Calibri"/>
                <a:sym typeface="Calibri"/>
              </a:rPr>
              <a:t>Raw image (left) and reconstructed image (right)</a:t>
            </a:r>
            <a:endParaRPr sz="16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body" idx="1"/>
          </p:nvPr>
        </p:nvSpPr>
        <p:spPr>
          <a:xfrm>
            <a:off x="74099" y="1649300"/>
            <a:ext cx="5282123" cy="5159100"/>
          </a:xfrm>
          <a:prstGeom prst="rect">
            <a:avLst/>
          </a:prstGeom>
          <a:noFill/>
          <a:ln>
            <a:noFill/>
          </a:ln>
        </p:spPr>
        <p:txBody>
          <a:bodyPr spcFirstLastPara="1" wrap="square" lIns="91425" tIns="45700" rIns="91425" bIns="45700" anchor="t" anchorCtr="0">
            <a:noAutofit/>
          </a:bodyPr>
          <a:lstStyle/>
          <a:p>
            <a:pPr marL="401638" lvl="1">
              <a:lnSpc>
                <a:spcPct val="80000"/>
              </a:lnSpc>
              <a:spcBef>
                <a:spcPts val="500"/>
              </a:spcBef>
              <a:buClr>
                <a:schemeClr val="dk1"/>
              </a:buClr>
              <a:buSzPts val="1883"/>
              <a:buFont typeface="Wingdings" panose="05000000000000000000" pitchFamily="2" charset="2"/>
              <a:buChar char="§"/>
            </a:pPr>
            <a:r>
              <a:rPr lang="en-US" sz="2000" dirty="0">
                <a:solidFill>
                  <a:schemeClr val="dk1"/>
                </a:solidFill>
              </a:rPr>
              <a:t>The images were captured by the pi image sensor extracted from a pi camera and reconstructed using the python file “</a:t>
            </a:r>
            <a:r>
              <a:rPr lang="en-US" sz="2000" dirty="0" err="1">
                <a:solidFill>
                  <a:schemeClr val="dk1"/>
                </a:solidFill>
              </a:rPr>
              <a:t>stremRecoLine</a:t>
            </a:r>
            <a:r>
              <a:rPr lang="en-US" sz="2000" dirty="0">
                <a:solidFill>
                  <a:schemeClr val="dk1"/>
                </a:solidFill>
              </a:rPr>
              <a:t>”. </a:t>
            </a:r>
          </a:p>
          <a:p>
            <a:pPr marL="401638" lvl="1">
              <a:lnSpc>
                <a:spcPct val="80000"/>
              </a:lnSpc>
              <a:spcBef>
                <a:spcPts val="500"/>
              </a:spcBef>
              <a:buClr>
                <a:schemeClr val="dk1"/>
              </a:buClr>
              <a:buSzPts val="1883"/>
              <a:buFont typeface="Wingdings" panose="05000000000000000000" pitchFamily="2" charset="2"/>
              <a:buChar char="§"/>
            </a:pPr>
            <a:r>
              <a:rPr lang="en-US" sz="2000" dirty="0">
                <a:solidFill>
                  <a:schemeClr val="dk1"/>
                </a:solidFill>
              </a:rPr>
              <a:t>Use USAF slide to determine microscope magnification and resolution.</a:t>
            </a:r>
          </a:p>
          <a:p>
            <a:pPr marL="401638" lvl="1">
              <a:lnSpc>
                <a:spcPct val="80000"/>
              </a:lnSpc>
              <a:spcBef>
                <a:spcPts val="500"/>
              </a:spcBef>
              <a:buClr>
                <a:schemeClr val="dk1"/>
              </a:buClr>
              <a:buSzPts val="1883"/>
              <a:buFont typeface="Wingdings" panose="05000000000000000000" pitchFamily="2" charset="2"/>
              <a:buChar char="§"/>
            </a:pPr>
            <a:r>
              <a:rPr lang="en-US" sz="2000" b="1" dirty="0">
                <a:solidFill>
                  <a:schemeClr val="dk1"/>
                </a:solidFill>
              </a:rPr>
              <a:t>Magnification: </a:t>
            </a:r>
            <a:r>
              <a:rPr lang="en-US" sz="2000" dirty="0">
                <a:solidFill>
                  <a:schemeClr val="dk1"/>
                </a:solidFill>
              </a:rPr>
              <a:t>Compared the true width of a USAF line (horizontal bar in group 5 element 4) with the image width measured in pixels (1 pixel = 1.4 um) using the “full width at half-maximum” (FWHM) method.  </a:t>
            </a:r>
          </a:p>
          <a:p>
            <a:pPr marL="401638" lvl="1">
              <a:lnSpc>
                <a:spcPct val="80000"/>
              </a:lnSpc>
              <a:spcBef>
                <a:spcPts val="500"/>
              </a:spcBef>
              <a:buClr>
                <a:schemeClr val="dk1"/>
              </a:buClr>
              <a:buSzPts val="1883"/>
              <a:buFont typeface="Wingdings" panose="05000000000000000000" pitchFamily="2" charset="2"/>
              <a:buChar char="§"/>
            </a:pPr>
            <a:r>
              <a:rPr lang="en-US" sz="2000" b="1" dirty="0">
                <a:solidFill>
                  <a:schemeClr val="dk1"/>
                </a:solidFill>
              </a:rPr>
              <a:t>Resolution: </a:t>
            </a:r>
            <a:r>
              <a:rPr lang="en-US" sz="2000" dirty="0">
                <a:solidFill>
                  <a:schemeClr val="dk1"/>
                </a:solidFill>
              </a:rPr>
              <a:t>Find the last resolvable line in the USAF target to determine the resolution. Reconstruct and use ImageJ to measure contrast.</a:t>
            </a:r>
            <a:endParaRPr sz="2000" dirty="0"/>
          </a:p>
        </p:txBody>
      </p:sp>
      <p:sp>
        <p:nvSpPr>
          <p:cNvPr id="334" name="Google Shape;334;p36"/>
          <p:cNvSpPr txBox="1"/>
          <p:nvPr/>
        </p:nvSpPr>
        <p:spPr>
          <a:xfrm>
            <a:off x="5356223" y="5161935"/>
            <a:ext cx="3551803"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USAF Resolution Test Chart Slide</a:t>
            </a:r>
            <a:endParaRPr sz="1800" b="1" dirty="0"/>
          </a:p>
        </p:txBody>
      </p:sp>
      <p:pic>
        <p:nvPicPr>
          <p:cNvPr id="335" name="Google Shape;335;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73259" y="2045133"/>
            <a:ext cx="3434767" cy="31168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7"/>
          <p:cNvSpPr txBox="1">
            <a:spLocks noGrp="1"/>
          </p:cNvSpPr>
          <p:nvPr>
            <p:ph type="body" idx="4294967295"/>
          </p:nvPr>
        </p:nvSpPr>
        <p:spPr>
          <a:xfrm>
            <a:off x="433000" y="1382494"/>
            <a:ext cx="8219400" cy="864000"/>
          </a:xfrm>
          <a:prstGeom prst="rect">
            <a:avLst/>
          </a:prstGeom>
          <a:noFill/>
          <a:ln>
            <a:noFill/>
          </a:ln>
        </p:spPr>
        <p:txBody>
          <a:bodyPr spcFirstLastPara="1" wrap="square" lIns="91425" tIns="45700" rIns="91425" bIns="45700" anchor="t" anchorCtr="0">
            <a:normAutofit fontScale="92500" lnSpcReduction="10000"/>
          </a:bodyPr>
          <a:lstStyle/>
          <a:p>
            <a:pPr marL="50800" lvl="0" indent="0" algn="ctr" rtl="0">
              <a:lnSpc>
                <a:spcPct val="90000"/>
              </a:lnSpc>
              <a:spcBef>
                <a:spcPts val="0"/>
              </a:spcBef>
              <a:spcAft>
                <a:spcPts val="0"/>
              </a:spcAft>
              <a:buClr>
                <a:schemeClr val="dk1"/>
              </a:buClr>
              <a:buSzPts val="2000"/>
              <a:buNone/>
            </a:pPr>
            <a:r>
              <a:rPr lang="en-US" dirty="0">
                <a:solidFill>
                  <a:schemeClr val="dk1"/>
                </a:solidFill>
              </a:rPr>
              <a:t>Magnification is proportional to the </a:t>
            </a:r>
          </a:p>
          <a:p>
            <a:pPr marL="50800" lvl="0" indent="0" algn="ctr" rtl="0">
              <a:lnSpc>
                <a:spcPct val="90000"/>
              </a:lnSpc>
              <a:spcBef>
                <a:spcPts val="0"/>
              </a:spcBef>
              <a:spcAft>
                <a:spcPts val="0"/>
              </a:spcAft>
              <a:buClr>
                <a:schemeClr val="dk1"/>
              </a:buClr>
              <a:buSzPts val="2000"/>
              <a:buNone/>
            </a:pPr>
            <a:r>
              <a:rPr lang="en-US" dirty="0">
                <a:solidFill>
                  <a:schemeClr val="dk1"/>
                </a:solidFill>
              </a:rPr>
              <a:t>object-to-image sensor distance.</a:t>
            </a:r>
            <a:endParaRPr dirty="0">
              <a:solidFill>
                <a:schemeClr val="dk1"/>
              </a:solidFill>
            </a:endParaRPr>
          </a:p>
        </p:txBody>
      </p:sp>
      <p:sp>
        <p:nvSpPr>
          <p:cNvPr id="347" name="Google Shape;347;p37"/>
          <p:cNvSpPr txBox="1"/>
          <p:nvPr/>
        </p:nvSpPr>
        <p:spPr>
          <a:xfrm>
            <a:off x="433000" y="6039061"/>
            <a:ext cx="85465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Magnification versus object-to-image sensor distance             Test setup</a:t>
            </a:r>
            <a:endParaRPr sz="2000" dirty="0">
              <a:latin typeface="Calibri"/>
              <a:ea typeface="Calibri"/>
              <a:cs typeface="Calibri"/>
              <a:sym typeface="Calibri"/>
            </a:endParaRPr>
          </a:p>
        </p:txBody>
      </p:sp>
      <p:pic>
        <p:nvPicPr>
          <p:cNvPr id="348" name="Google Shape;348;p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300026" y="2517058"/>
            <a:ext cx="2843973" cy="3170922"/>
          </a:xfrm>
          <a:prstGeom prst="rect">
            <a:avLst/>
          </a:prstGeom>
          <a:noFill/>
          <a:ln>
            <a:noFill/>
          </a:ln>
        </p:spPr>
      </p:pic>
      <p:pic>
        <p:nvPicPr>
          <p:cNvPr id="349" name="Google Shape;349;p37"/>
          <p:cNvPicPr preferRelativeResize="0"/>
          <p:nvPr/>
        </p:nvPicPr>
        <p:blipFill>
          <a:blip r:embed="rId4">
            <a:alphaModFix/>
          </a:blip>
          <a:stretch>
            <a:fillRect/>
          </a:stretch>
        </p:blipFill>
        <p:spPr>
          <a:xfrm>
            <a:off x="433000" y="2597575"/>
            <a:ext cx="5684899" cy="3445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8"/>
          <p:cNvPicPr preferRelativeResize="0"/>
          <p:nvPr/>
        </p:nvPicPr>
        <p:blipFill>
          <a:blip r:embed="rId3">
            <a:alphaModFix/>
          </a:blip>
          <a:stretch>
            <a:fillRect/>
          </a:stretch>
        </p:blipFill>
        <p:spPr>
          <a:xfrm>
            <a:off x="98550" y="3921965"/>
            <a:ext cx="4893400" cy="2936035"/>
          </a:xfrm>
          <a:prstGeom prst="rect">
            <a:avLst/>
          </a:prstGeom>
          <a:noFill/>
          <a:ln>
            <a:noFill/>
          </a:ln>
        </p:spPr>
      </p:pic>
      <p:sp>
        <p:nvSpPr>
          <p:cNvPr id="355" name="Google Shape;355;p38"/>
          <p:cNvSpPr txBox="1">
            <a:spLocks noGrp="1"/>
          </p:cNvSpPr>
          <p:nvPr>
            <p:ph type="title" idx="4294967295"/>
          </p:nvPr>
        </p:nvSpPr>
        <p:spPr>
          <a:xfrm>
            <a:off x="606056" y="1123838"/>
            <a:ext cx="3619500" cy="736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Resolution </a:t>
            </a:r>
            <a:endParaRPr dirty="0"/>
          </a:p>
        </p:txBody>
      </p:sp>
      <p:grpSp>
        <p:nvGrpSpPr>
          <p:cNvPr id="356" name="Google Shape;356;p38"/>
          <p:cNvGrpSpPr/>
          <p:nvPr/>
        </p:nvGrpSpPr>
        <p:grpSpPr>
          <a:xfrm>
            <a:off x="251788" y="1739662"/>
            <a:ext cx="2963520" cy="2127881"/>
            <a:chOff x="1227950" y="2022025"/>
            <a:chExt cx="2220198" cy="1826350"/>
          </a:xfrm>
        </p:grpSpPr>
        <p:pic>
          <p:nvPicPr>
            <p:cNvPr id="357" name="Google Shape;357;p38"/>
            <p:cNvPicPr preferRelativeResize="0"/>
            <p:nvPr/>
          </p:nvPicPr>
          <p:blipFill rotWithShape="1">
            <a:blip r:embed="rId4" cstate="screen">
              <a:alphaModFix/>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1227950" y="2022025"/>
              <a:ext cx="2220198" cy="1826350"/>
            </a:xfrm>
            <a:prstGeom prst="rect">
              <a:avLst/>
            </a:prstGeom>
            <a:noFill/>
            <a:ln>
              <a:noFill/>
            </a:ln>
          </p:spPr>
        </p:pic>
        <p:sp>
          <p:nvSpPr>
            <p:cNvPr id="358" name="Google Shape;358;p38"/>
            <p:cNvSpPr/>
            <p:nvPr/>
          </p:nvSpPr>
          <p:spPr>
            <a:xfrm>
              <a:off x="1866650" y="2697488"/>
              <a:ext cx="4029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38"/>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346299" y="1928967"/>
            <a:ext cx="3518254" cy="2127900"/>
          </a:xfrm>
          <a:prstGeom prst="rect">
            <a:avLst/>
          </a:prstGeom>
          <a:noFill/>
          <a:ln>
            <a:noFill/>
          </a:ln>
        </p:spPr>
      </p:pic>
      <p:pic>
        <p:nvPicPr>
          <p:cNvPr id="360" name="Google Shape;360;p3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0849" y="4305160"/>
            <a:ext cx="3518250" cy="2156954"/>
          </a:xfrm>
          <a:prstGeom prst="rect">
            <a:avLst/>
          </a:prstGeom>
          <a:noFill/>
          <a:ln>
            <a:noFill/>
          </a:ln>
        </p:spPr>
      </p:pic>
      <p:sp>
        <p:nvSpPr>
          <p:cNvPr id="361" name="Google Shape;361;p38"/>
          <p:cNvSpPr txBox="1"/>
          <p:nvPr/>
        </p:nvSpPr>
        <p:spPr>
          <a:xfrm>
            <a:off x="279447" y="3311450"/>
            <a:ext cx="306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Figure 6. Reconstructed image of USAF slide. </a:t>
            </a:r>
            <a:endParaRPr>
              <a:solidFill>
                <a:schemeClr val="lt1"/>
              </a:solidFill>
              <a:latin typeface="Calibri"/>
              <a:ea typeface="Calibri"/>
              <a:cs typeface="Calibri"/>
              <a:sym typeface="Calibri"/>
            </a:endParaRPr>
          </a:p>
        </p:txBody>
      </p:sp>
      <p:sp>
        <p:nvSpPr>
          <p:cNvPr id="362" name="Google Shape;362;p38"/>
          <p:cNvSpPr txBox="1"/>
          <p:nvPr/>
        </p:nvSpPr>
        <p:spPr>
          <a:xfrm>
            <a:off x="9620023" y="4123523"/>
            <a:ext cx="1988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Contrast plots of the vertical elements in G6E2 (top)  and G6E3 (bottom). </a:t>
            </a:r>
            <a:endParaRPr dirty="0">
              <a:latin typeface="Calibri"/>
              <a:ea typeface="Calibri"/>
              <a:cs typeface="Calibri"/>
              <a:sym typeface="Calibri"/>
            </a:endParaRPr>
          </a:p>
        </p:txBody>
      </p:sp>
      <p:grpSp>
        <p:nvGrpSpPr>
          <p:cNvPr id="4" name="Group 3">
            <a:extLst>
              <a:ext uri="{FF2B5EF4-FFF2-40B4-BE49-F238E27FC236}">
                <a16:creationId xmlns:a16="http://schemas.microsoft.com/office/drawing/2014/main" id="{3D826FE5-33C7-41EA-B147-58F6C6BD049C}"/>
              </a:ext>
            </a:extLst>
          </p:cNvPr>
          <p:cNvGrpSpPr/>
          <p:nvPr/>
        </p:nvGrpSpPr>
        <p:grpSpPr>
          <a:xfrm>
            <a:off x="3449060" y="1536139"/>
            <a:ext cx="1424106" cy="2282054"/>
            <a:chOff x="3747334" y="1507626"/>
            <a:chExt cx="845495" cy="1236346"/>
          </a:xfrm>
        </p:grpSpPr>
        <p:pic>
          <p:nvPicPr>
            <p:cNvPr id="3" name="Picture 2">
              <a:extLst>
                <a:ext uri="{FF2B5EF4-FFF2-40B4-BE49-F238E27FC236}">
                  <a16:creationId xmlns:a16="http://schemas.microsoft.com/office/drawing/2014/main" id="{A1346991-00AD-40E3-82C1-9B17D95C70B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47334" y="1507626"/>
              <a:ext cx="500201" cy="1216026"/>
            </a:xfrm>
            <a:prstGeom prst="rect">
              <a:avLst/>
            </a:prstGeom>
          </p:spPr>
        </p:pic>
        <p:pic>
          <p:nvPicPr>
            <p:cNvPr id="16" name="Picture 15">
              <a:extLst>
                <a:ext uri="{FF2B5EF4-FFF2-40B4-BE49-F238E27FC236}">
                  <a16:creationId xmlns:a16="http://schemas.microsoft.com/office/drawing/2014/main" id="{6ECC26AB-AE56-49E6-87BB-475E7E6A0E2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19363" y="1519090"/>
              <a:ext cx="373466" cy="1224882"/>
            </a:xfrm>
            <a:prstGeom prst="rect">
              <a:avLst/>
            </a:prstGeom>
          </p:spPr>
        </p:pic>
      </p:grpSp>
      <p:sp>
        <p:nvSpPr>
          <p:cNvPr id="5" name="TextBox 4">
            <a:extLst>
              <a:ext uri="{FF2B5EF4-FFF2-40B4-BE49-F238E27FC236}">
                <a16:creationId xmlns:a16="http://schemas.microsoft.com/office/drawing/2014/main" id="{E55D128C-85DC-4761-8CA0-A73B92BD8D20}"/>
              </a:ext>
            </a:extLst>
          </p:cNvPr>
          <p:cNvSpPr txBox="1"/>
          <p:nvPr/>
        </p:nvSpPr>
        <p:spPr>
          <a:xfrm>
            <a:off x="6090254" y="2159754"/>
            <a:ext cx="2542684" cy="307777"/>
          </a:xfrm>
          <a:prstGeom prst="rect">
            <a:avLst/>
          </a:prstGeom>
          <a:noFill/>
        </p:spPr>
        <p:txBody>
          <a:bodyPr wrap="none" rtlCol="0">
            <a:spAutoFit/>
          </a:bodyPr>
          <a:lstStyle/>
          <a:p>
            <a:r>
              <a:rPr lang="en-US" b="1" dirty="0"/>
              <a:t>Vertical G6E2 Line Contrast</a:t>
            </a:r>
          </a:p>
        </p:txBody>
      </p:sp>
      <p:sp>
        <p:nvSpPr>
          <p:cNvPr id="19" name="TextBox 18">
            <a:extLst>
              <a:ext uri="{FF2B5EF4-FFF2-40B4-BE49-F238E27FC236}">
                <a16:creationId xmlns:a16="http://schemas.microsoft.com/office/drawing/2014/main" id="{2CB84C08-63B3-4A52-A375-03994838F72D}"/>
              </a:ext>
            </a:extLst>
          </p:cNvPr>
          <p:cNvSpPr txBox="1"/>
          <p:nvPr/>
        </p:nvSpPr>
        <p:spPr>
          <a:xfrm>
            <a:off x="5726648" y="4697646"/>
            <a:ext cx="2770310" cy="307777"/>
          </a:xfrm>
          <a:prstGeom prst="rect">
            <a:avLst/>
          </a:prstGeom>
          <a:noFill/>
        </p:spPr>
        <p:txBody>
          <a:bodyPr wrap="none" rtlCol="0">
            <a:spAutoFit/>
          </a:bodyPr>
          <a:lstStyle/>
          <a:p>
            <a:r>
              <a:rPr lang="en-US" b="1" dirty="0"/>
              <a:t>Horizontal G6E2 Line Contrast</a:t>
            </a:r>
          </a:p>
        </p:txBody>
      </p:sp>
      <p:sp>
        <p:nvSpPr>
          <p:cNvPr id="6" name="TextBox 5">
            <a:extLst>
              <a:ext uri="{FF2B5EF4-FFF2-40B4-BE49-F238E27FC236}">
                <a16:creationId xmlns:a16="http://schemas.microsoft.com/office/drawing/2014/main" id="{F51B47DC-830D-4A1F-A1AE-AA2BE3C3FE81}"/>
              </a:ext>
            </a:extLst>
          </p:cNvPr>
          <p:cNvSpPr txBox="1"/>
          <p:nvPr/>
        </p:nvSpPr>
        <p:spPr>
          <a:xfrm>
            <a:off x="3520944" y="1207202"/>
            <a:ext cx="1535998" cy="307777"/>
          </a:xfrm>
          <a:prstGeom prst="rect">
            <a:avLst/>
          </a:prstGeom>
          <a:noFill/>
        </p:spPr>
        <p:txBody>
          <a:bodyPr wrap="none" rtlCol="0">
            <a:spAutoFit/>
          </a:bodyPr>
          <a:lstStyle/>
          <a:p>
            <a:r>
              <a:rPr lang="en-US" b="1" i="1" dirty="0"/>
              <a:t>Line Width (um)</a:t>
            </a:r>
          </a:p>
        </p:txBody>
      </p:sp>
      <p:sp>
        <p:nvSpPr>
          <p:cNvPr id="7" name="TextBox 6">
            <a:extLst>
              <a:ext uri="{FF2B5EF4-FFF2-40B4-BE49-F238E27FC236}">
                <a16:creationId xmlns:a16="http://schemas.microsoft.com/office/drawing/2014/main" id="{91E54D95-D4AD-4532-AB9F-76D800FB280F}"/>
              </a:ext>
            </a:extLst>
          </p:cNvPr>
          <p:cNvSpPr txBox="1"/>
          <p:nvPr/>
        </p:nvSpPr>
        <p:spPr>
          <a:xfrm>
            <a:off x="4215775" y="1536139"/>
            <a:ext cx="776175" cy="276999"/>
          </a:xfrm>
          <a:prstGeom prst="rect">
            <a:avLst/>
          </a:prstGeom>
          <a:solidFill>
            <a:srgbClr val="EAECF0"/>
          </a:solidFill>
        </p:spPr>
        <p:txBody>
          <a:bodyPr wrap="none" rtlCol="0">
            <a:spAutoFit/>
          </a:bodyPr>
          <a:lstStyle/>
          <a:p>
            <a:r>
              <a:rPr lang="en-US" sz="1200" b="1" dirty="0"/>
              <a:t>Group 6</a:t>
            </a:r>
          </a:p>
        </p:txBody>
      </p:sp>
      <p:sp>
        <p:nvSpPr>
          <p:cNvPr id="8" name="TextBox 7">
            <a:extLst>
              <a:ext uri="{FF2B5EF4-FFF2-40B4-BE49-F238E27FC236}">
                <a16:creationId xmlns:a16="http://schemas.microsoft.com/office/drawing/2014/main" id="{D43EB764-0EE3-45AD-AF82-434DA3907D39}"/>
              </a:ext>
            </a:extLst>
          </p:cNvPr>
          <p:cNvSpPr txBox="1"/>
          <p:nvPr/>
        </p:nvSpPr>
        <p:spPr>
          <a:xfrm>
            <a:off x="5376621" y="1336084"/>
            <a:ext cx="3515706" cy="338554"/>
          </a:xfrm>
          <a:prstGeom prst="rect">
            <a:avLst/>
          </a:prstGeom>
          <a:noFill/>
        </p:spPr>
        <p:txBody>
          <a:bodyPr wrap="none" rtlCol="0">
            <a:spAutoFit/>
          </a:bodyPr>
          <a:lstStyle/>
          <a:p>
            <a:r>
              <a:rPr lang="en-US" sz="1600" b="1" dirty="0"/>
              <a:t>Pixel Intensity Values Across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idx="4294967295"/>
          </p:nvPr>
        </p:nvSpPr>
        <p:spPr>
          <a:xfrm>
            <a:off x="2221250" y="1119150"/>
            <a:ext cx="5640000" cy="736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22222"/>
              <a:buFont typeface="Calibri"/>
              <a:buNone/>
            </a:pPr>
            <a:r>
              <a:rPr lang="en-US" b="1" dirty="0"/>
              <a:t>Summary and Future Directions </a:t>
            </a:r>
            <a:endParaRPr b="1" dirty="0"/>
          </a:p>
        </p:txBody>
      </p:sp>
      <p:sp>
        <p:nvSpPr>
          <p:cNvPr id="370" name="Google Shape;370;p39"/>
          <p:cNvSpPr txBox="1">
            <a:spLocks noGrp="1"/>
          </p:cNvSpPr>
          <p:nvPr>
            <p:ph type="body" idx="4294967295"/>
          </p:nvPr>
        </p:nvSpPr>
        <p:spPr>
          <a:xfrm>
            <a:off x="119750" y="5527025"/>
            <a:ext cx="7741500" cy="1666200"/>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0"/>
              </a:spcBef>
              <a:spcAft>
                <a:spcPts val="0"/>
              </a:spcAft>
              <a:buClr>
                <a:schemeClr val="dk1"/>
              </a:buClr>
              <a:buSzPts val="2000"/>
              <a:buNone/>
            </a:pPr>
            <a:r>
              <a:rPr lang="en-US" sz="2000" dirty="0">
                <a:solidFill>
                  <a:schemeClr val="dk1"/>
                </a:solidFill>
              </a:rPr>
              <a:t>Future directions</a:t>
            </a:r>
            <a:endParaRPr sz="2000" dirty="0">
              <a:solidFill>
                <a:schemeClr val="dk1"/>
              </a:solidFill>
            </a:endParaRPr>
          </a:p>
          <a:p>
            <a:pPr marL="457200" lvl="1" indent="-355600" algn="l" rtl="0">
              <a:lnSpc>
                <a:spcPct val="90000"/>
              </a:lnSpc>
              <a:spcBef>
                <a:spcPts val="0"/>
              </a:spcBef>
              <a:spcAft>
                <a:spcPts val="0"/>
              </a:spcAft>
              <a:buClr>
                <a:schemeClr val="dk1"/>
              </a:buClr>
              <a:buSzPts val="2000"/>
              <a:buChar char="–"/>
            </a:pPr>
            <a:r>
              <a:rPr lang="en-US" sz="2000" dirty="0">
                <a:solidFill>
                  <a:schemeClr val="dk1"/>
                </a:solidFill>
              </a:rPr>
              <a:t>Reduce background noises</a:t>
            </a:r>
            <a:endParaRPr sz="2000" dirty="0">
              <a:solidFill>
                <a:schemeClr val="dk1"/>
              </a:solidFill>
            </a:endParaRPr>
          </a:p>
          <a:p>
            <a:pPr marL="457200" lvl="1" indent="-355600" algn="l" rtl="0">
              <a:lnSpc>
                <a:spcPct val="90000"/>
              </a:lnSpc>
              <a:spcBef>
                <a:spcPts val="0"/>
              </a:spcBef>
              <a:spcAft>
                <a:spcPts val="0"/>
              </a:spcAft>
              <a:buClr>
                <a:schemeClr val="dk1"/>
              </a:buClr>
              <a:buSzPts val="2000"/>
              <a:buChar char="–"/>
            </a:pPr>
            <a:r>
              <a:rPr lang="en-US" sz="2000" dirty="0">
                <a:solidFill>
                  <a:schemeClr val="dk1"/>
                </a:solidFill>
              </a:rPr>
              <a:t>Reduce laser wavelength</a:t>
            </a:r>
            <a:endParaRPr sz="2000" dirty="0">
              <a:solidFill>
                <a:schemeClr val="dk1"/>
              </a:solidFill>
            </a:endParaRPr>
          </a:p>
          <a:p>
            <a:pPr marL="457200" lvl="1" indent="-355600" algn="l" rtl="0">
              <a:lnSpc>
                <a:spcPct val="90000"/>
              </a:lnSpc>
              <a:spcBef>
                <a:spcPts val="0"/>
              </a:spcBef>
              <a:spcAft>
                <a:spcPts val="0"/>
              </a:spcAft>
              <a:buClr>
                <a:schemeClr val="dk1"/>
              </a:buClr>
              <a:buSzPts val="2000"/>
              <a:buChar char="–"/>
            </a:pPr>
            <a:r>
              <a:rPr lang="en-US" sz="2000" dirty="0">
                <a:solidFill>
                  <a:schemeClr val="dk1"/>
                </a:solidFill>
              </a:rPr>
              <a:t>Use pinhole to increase coherence</a:t>
            </a:r>
            <a:endParaRPr sz="2000" dirty="0">
              <a:solidFill>
                <a:schemeClr val="dk1"/>
              </a:solidFill>
            </a:endParaRPr>
          </a:p>
        </p:txBody>
      </p:sp>
      <p:pic>
        <p:nvPicPr>
          <p:cNvPr id="371" name="Google Shape;371;p39"/>
          <p:cNvPicPr preferRelativeResize="0"/>
          <p:nvPr/>
        </p:nvPicPr>
        <p:blipFill>
          <a:blip r:embed="rId3">
            <a:alphaModFix/>
          </a:blip>
          <a:stretch>
            <a:fillRect/>
          </a:stretch>
        </p:blipFill>
        <p:spPr>
          <a:xfrm>
            <a:off x="1468750" y="1680725"/>
            <a:ext cx="6392500" cy="3846300"/>
          </a:xfrm>
          <a:prstGeom prst="rect">
            <a:avLst/>
          </a:prstGeom>
          <a:noFill/>
          <a:ln>
            <a:noFill/>
          </a:ln>
        </p:spPr>
      </p:pic>
      <p:sp>
        <p:nvSpPr>
          <p:cNvPr id="372" name="Google Shape;372;p39"/>
          <p:cNvSpPr txBox="1"/>
          <p:nvPr/>
        </p:nvSpPr>
        <p:spPr>
          <a:xfrm>
            <a:off x="4572000" y="5806025"/>
            <a:ext cx="416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Calibri"/>
                <a:ea typeface="Calibri"/>
                <a:cs typeface="Calibri"/>
                <a:sym typeface="Calibri"/>
              </a:rPr>
              <a:t>Maximum resolution is 6.2 </a:t>
            </a:r>
            <a:r>
              <a:rPr lang="en-US" sz="2400" b="1" dirty="0" err="1">
                <a:latin typeface="Calibri"/>
                <a:ea typeface="Calibri"/>
                <a:cs typeface="Calibri"/>
                <a:sym typeface="Calibri"/>
              </a:rPr>
              <a:t>μm</a:t>
            </a:r>
            <a:r>
              <a:rPr lang="en-US" sz="2400" b="1" dirty="0">
                <a:latin typeface="Calibri"/>
                <a:ea typeface="Calibri"/>
                <a:cs typeface="Calibri"/>
                <a:sym typeface="Calibri"/>
              </a:rPr>
              <a:t>!</a:t>
            </a:r>
            <a:endParaRPr sz="2400" b="1"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ctrTitle" idx="4294967295"/>
          </p:nvPr>
        </p:nvSpPr>
        <p:spPr>
          <a:xfrm>
            <a:off x="685800" y="2130425"/>
            <a:ext cx="7772400" cy="1470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Auto-Reconstruction</a:t>
            </a:r>
            <a:endParaRPr dirty="0"/>
          </a:p>
        </p:txBody>
      </p:sp>
      <p:sp>
        <p:nvSpPr>
          <p:cNvPr id="421" name="Google Shape;421;p45"/>
          <p:cNvSpPr txBox="1">
            <a:spLocks noGrp="1"/>
          </p:cNvSpPr>
          <p:nvPr>
            <p:ph type="body" idx="1"/>
          </p:nvPr>
        </p:nvSpPr>
        <p:spPr>
          <a:xfrm>
            <a:off x="2886997" y="3429000"/>
            <a:ext cx="3370006" cy="956904"/>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err="1"/>
              <a:t>Biviana</a:t>
            </a:r>
            <a:r>
              <a:rPr lang="en-US" dirty="0"/>
              <a:t> Ochoa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6"/>
          <p:cNvSpPr txBox="1">
            <a:spLocks noGrp="1"/>
          </p:cNvSpPr>
          <p:nvPr>
            <p:ph type="body" idx="1"/>
          </p:nvPr>
        </p:nvSpPr>
        <p:spPr>
          <a:xfrm>
            <a:off x="351503" y="1580536"/>
            <a:ext cx="8440994" cy="4526100"/>
          </a:xfrm>
          <a:prstGeom prst="rect">
            <a:avLst/>
          </a:prstGeom>
        </p:spPr>
        <p:txBody>
          <a:bodyPr spcFirstLastPara="1" wrap="square" lIns="91425" tIns="45700" rIns="91425" bIns="45700" anchor="t" anchorCtr="0">
            <a:normAutofit fontScale="85000" lnSpcReduction="10000"/>
          </a:bodyPr>
          <a:lstStyle/>
          <a:p>
            <a:pPr marL="114300" lvl="0" indent="0" algn="l" rtl="0">
              <a:spcBef>
                <a:spcPts val="360"/>
              </a:spcBef>
              <a:spcAft>
                <a:spcPts val="0"/>
              </a:spcAft>
              <a:buSzPts val="1800"/>
              <a:buNone/>
            </a:pPr>
            <a:r>
              <a:rPr lang="en-US" b="1" dirty="0">
                <a:solidFill>
                  <a:schemeClr val="tx1"/>
                </a:solidFill>
              </a:rPr>
              <a:t>Problem</a:t>
            </a:r>
            <a:endParaRPr b="1" dirty="0">
              <a:solidFill>
                <a:schemeClr val="tx1"/>
              </a:solidFill>
            </a:endParaRPr>
          </a:p>
          <a:p>
            <a:pPr marL="914400" lvl="1" indent="-342900" algn="l" rtl="0">
              <a:spcBef>
                <a:spcPts val="0"/>
              </a:spcBef>
              <a:spcAft>
                <a:spcPts val="0"/>
              </a:spcAft>
              <a:buSzPts val="1800"/>
              <a:buChar char="–"/>
            </a:pPr>
            <a:r>
              <a:rPr lang="en-US" dirty="0">
                <a:solidFill>
                  <a:schemeClr val="tx1"/>
                </a:solidFill>
              </a:rPr>
              <a:t>Holographic microscope images require Z location of object to perform mathematical reconstruction.</a:t>
            </a:r>
            <a:endParaRPr dirty="0">
              <a:solidFill>
                <a:schemeClr val="tx1"/>
              </a:solidFill>
            </a:endParaRPr>
          </a:p>
          <a:p>
            <a:pPr marL="914400" lvl="1" indent="-342900" algn="l" rtl="0">
              <a:spcBef>
                <a:spcPts val="0"/>
              </a:spcBef>
              <a:spcAft>
                <a:spcPts val="0"/>
              </a:spcAft>
              <a:buSzPts val="1800"/>
              <a:buChar char="–"/>
            </a:pPr>
            <a:r>
              <a:rPr lang="en-US" dirty="0">
                <a:solidFill>
                  <a:schemeClr val="tx1"/>
                </a:solidFill>
              </a:rPr>
              <a:t>Manually reviewing reconstructed images is tedious and time consuming (e.g., 150 images for range of 0 to 3000 um at 20 um steps)</a:t>
            </a:r>
            <a:r>
              <a:rPr dirty="0">
                <a:solidFill>
                  <a:schemeClr val="tx1"/>
                </a:solidFill>
              </a:rPr>
              <a:t> </a:t>
            </a:r>
            <a:endParaRPr lang="en-US" dirty="0">
              <a:solidFill>
                <a:schemeClr val="tx1"/>
              </a:solidFill>
            </a:endParaRPr>
          </a:p>
          <a:p>
            <a:pPr marL="114300" indent="0">
              <a:spcBef>
                <a:spcPts val="0"/>
              </a:spcBef>
              <a:buNone/>
            </a:pPr>
            <a:r>
              <a:rPr lang="en-US" b="1" dirty="0">
                <a:solidFill>
                  <a:schemeClr val="tx1"/>
                </a:solidFill>
              </a:rPr>
              <a:t>Solution</a:t>
            </a:r>
          </a:p>
          <a:p>
            <a:pPr lvl="1">
              <a:spcBef>
                <a:spcPts val="0"/>
              </a:spcBef>
            </a:pPr>
            <a:r>
              <a:rPr lang="en-US" dirty="0">
                <a:solidFill>
                  <a:schemeClr val="tx1"/>
                </a:solidFill>
              </a:rPr>
              <a:t>When a reconstructed object is in focus it typically is darker than its unreconstructed image.</a:t>
            </a:r>
          </a:p>
          <a:p>
            <a:pPr lvl="1">
              <a:spcBef>
                <a:spcPts val="0"/>
              </a:spcBef>
            </a:pPr>
            <a:r>
              <a:rPr lang="en-US" dirty="0">
                <a:solidFill>
                  <a:schemeClr val="tx1"/>
                </a:solidFill>
              </a:rPr>
              <a:t>Collect reconstructions at large Z intervals                        (e.g., 500 um, 6 images for range of 0 to 3000 um)</a:t>
            </a:r>
            <a:endParaRPr dirty="0">
              <a:solidFill>
                <a:schemeClr val="tx1"/>
              </a:solidFill>
            </a:endParaRPr>
          </a:p>
          <a:p>
            <a:pPr marL="914400" lvl="1" indent="-342900" algn="l" rtl="0">
              <a:spcBef>
                <a:spcPts val="0"/>
              </a:spcBef>
              <a:spcAft>
                <a:spcPts val="0"/>
              </a:spcAft>
              <a:buSzPts val="1800"/>
              <a:buChar char="–"/>
            </a:pPr>
            <a:r>
              <a:rPr lang="en-US" dirty="0">
                <a:solidFill>
                  <a:schemeClr val="tx1"/>
                </a:solidFill>
              </a:rPr>
              <a:t>Create a composite image from reconstructions by selecting the darkest pixel from each reconstructed image.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7"/>
          <p:cNvPicPr preferRelativeResize="0"/>
          <p:nvPr/>
        </p:nvPicPr>
        <p:blipFill>
          <a:blip r:embed="rId3" cstate="screen">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76935" y="4690882"/>
            <a:ext cx="1261125" cy="1179054"/>
          </a:xfrm>
          <a:prstGeom prst="rect">
            <a:avLst/>
          </a:prstGeom>
          <a:noFill/>
          <a:ln>
            <a:noFill/>
          </a:ln>
        </p:spPr>
      </p:pic>
      <p:pic>
        <p:nvPicPr>
          <p:cNvPr id="434" name="Google Shape;434;p47"/>
          <p:cNvPicPr preferRelativeResize="0"/>
          <p:nvPr/>
        </p:nvPicPr>
        <p:blipFill>
          <a:blip r:embed="rId5" cstate="screen">
            <a:alphaModFix/>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109635" y="4690858"/>
            <a:ext cx="1261125" cy="1179102"/>
          </a:xfrm>
          <a:prstGeom prst="rect">
            <a:avLst/>
          </a:prstGeom>
          <a:noFill/>
          <a:ln>
            <a:noFill/>
          </a:ln>
        </p:spPr>
      </p:pic>
      <p:pic>
        <p:nvPicPr>
          <p:cNvPr id="435" name="Google Shape;435;p47"/>
          <p:cNvPicPr preferRelativeResize="0"/>
          <p:nvPr/>
        </p:nvPicPr>
        <p:blipFill>
          <a:blip r:embed="rId7" cstate="screen">
            <a:alphaModFix/>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742335" y="4690883"/>
            <a:ext cx="1261125" cy="1179078"/>
          </a:xfrm>
          <a:prstGeom prst="rect">
            <a:avLst/>
          </a:prstGeom>
          <a:noFill/>
          <a:ln>
            <a:noFill/>
          </a:ln>
        </p:spPr>
      </p:pic>
      <p:pic>
        <p:nvPicPr>
          <p:cNvPr id="436" name="Google Shape;436;p47"/>
          <p:cNvPicPr preferRelativeResize="0"/>
          <p:nvPr/>
        </p:nvPicPr>
        <p:blipFill>
          <a:blip r:embed="rId9" cstate="screen">
            <a:alphaModFix/>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375060" y="4690899"/>
            <a:ext cx="1261125" cy="1179038"/>
          </a:xfrm>
          <a:prstGeom prst="rect">
            <a:avLst/>
          </a:prstGeom>
          <a:noFill/>
          <a:ln>
            <a:noFill/>
          </a:ln>
        </p:spPr>
      </p:pic>
      <p:pic>
        <p:nvPicPr>
          <p:cNvPr id="437" name="Google Shape;437;p47"/>
          <p:cNvPicPr preferRelativeResize="0"/>
          <p:nvPr/>
        </p:nvPicPr>
        <p:blipFill>
          <a:blip r:embed="rId11" cstate="screen">
            <a:alphaModFix/>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071385" y="4690861"/>
            <a:ext cx="1261125" cy="1179125"/>
          </a:xfrm>
          <a:prstGeom prst="rect">
            <a:avLst/>
          </a:prstGeom>
          <a:noFill/>
          <a:ln w="76200">
            <a:solidFill>
              <a:srgbClr val="92D050"/>
            </a:solidFill>
          </a:ln>
        </p:spPr>
      </p:pic>
      <p:pic>
        <p:nvPicPr>
          <p:cNvPr id="438" name="Google Shape;438;p47"/>
          <p:cNvPicPr preferRelativeResize="0"/>
          <p:nvPr/>
        </p:nvPicPr>
        <p:blipFill>
          <a:blip r:embed="rId3" cstate="screen">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76935" y="2667654"/>
            <a:ext cx="1261125" cy="1179101"/>
          </a:xfrm>
          <a:prstGeom prst="rect">
            <a:avLst/>
          </a:prstGeom>
          <a:noFill/>
          <a:ln>
            <a:noFill/>
          </a:ln>
        </p:spPr>
      </p:pic>
      <p:pic>
        <p:nvPicPr>
          <p:cNvPr id="439" name="Google Shape;439;p47"/>
          <p:cNvPicPr preferRelativeResize="0"/>
          <p:nvPr/>
        </p:nvPicPr>
        <p:blipFill>
          <a:blip r:embed="rId13" cstate="screen">
            <a:alphaModFix/>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051810" y="2667654"/>
            <a:ext cx="1261125" cy="1179101"/>
          </a:xfrm>
          <a:prstGeom prst="rect">
            <a:avLst/>
          </a:prstGeom>
          <a:noFill/>
          <a:ln>
            <a:noFill/>
          </a:ln>
        </p:spPr>
      </p:pic>
      <p:pic>
        <p:nvPicPr>
          <p:cNvPr id="440" name="Google Shape;440;p47"/>
          <p:cNvPicPr preferRelativeResize="0"/>
          <p:nvPr/>
        </p:nvPicPr>
        <p:blipFill>
          <a:blip r:embed="rId15" cstate="screen">
            <a:alphaModFix/>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678735" y="2667654"/>
            <a:ext cx="1261125" cy="1179101"/>
          </a:xfrm>
          <a:prstGeom prst="rect">
            <a:avLst/>
          </a:prstGeom>
          <a:noFill/>
          <a:ln>
            <a:noFill/>
          </a:ln>
        </p:spPr>
      </p:pic>
      <p:pic>
        <p:nvPicPr>
          <p:cNvPr id="441" name="Google Shape;441;p47"/>
          <p:cNvPicPr preferRelativeResize="0"/>
          <p:nvPr/>
        </p:nvPicPr>
        <p:blipFill>
          <a:blip r:embed="rId17" cstate="screen">
            <a:alphaModFix/>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375071" y="2667643"/>
            <a:ext cx="1261125" cy="1179112"/>
          </a:xfrm>
          <a:prstGeom prst="rect">
            <a:avLst/>
          </a:prstGeom>
          <a:noFill/>
          <a:ln>
            <a:noFill/>
          </a:ln>
        </p:spPr>
      </p:pic>
      <p:pic>
        <p:nvPicPr>
          <p:cNvPr id="442" name="Google Shape;442;p47"/>
          <p:cNvPicPr preferRelativeResize="0"/>
          <p:nvPr/>
        </p:nvPicPr>
        <p:blipFill>
          <a:blip r:embed="rId19" cstate="screen">
            <a:alphaModFix/>
            <a:extLst>
              <a:ext uri="{BEBA8EAE-BF5A-486C-A8C5-ECC9F3942E4B}">
                <a14:imgProps xmlns:a14="http://schemas.microsoft.com/office/drawing/2010/main">
                  <a14:imgLayer r:embed="rId20">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071385" y="2600439"/>
            <a:ext cx="1261125" cy="1179092"/>
          </a:xfrm>
          <a:prstGeom prst="rect">
            <a:avLst/>
          </a:prstGeom>
          <a:noFill/>
          <a:ln>
            <a:noFill/>
          </a:ln>
        </p:spPr>
      </p:pic>
      <p:sp>
        <p:nvSpPr>
          <p:cNvPr id="443" name="Google Shape;443;p47"/>
          <p:cNvSpPr txBox="1"/>
          <p:nvPr/>
        </p:nvSpPr>
        <p:spPr>
          <a:xfrm>
            <a:off x="802010" y="2200230"/>
            <a:ext cx="67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rawIM</a:t>
            </a:r>
            <a:endParaRPr>
              <a:latin typeface="Calibri"/>
              <a:ea typeface="Calibri"/>
              <a:cs typeface="Calibri"/>
              <a:sym typeface="Calibri"/>
            </a:endParaRPr>
          </a:p>
        </p:txBody>
      </p:sp>
      <p:sp>
        <p:nvSpPr>
          <p:cNvPr id="444" name="Google Shape;444;p47"/>
          <p:cNvSpPr txBox="1"/>
          <p:nvPr/>
        </p:nvSpPr>
        <p:spPr>
          <a:xfrm>
            <a:off x="2318973" y="2200230"/>
            <a:ext cx="79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1000</a:t>
            </a:r>
            <a:endParaRPr>
              <a:latin typeface="Calibri"/>
              <a:ea typeface="Calibri"/>
              <a:cs typeface="Calibri"/>
              <a:sym typeface="Calibri"/>
            </a:endParaRPr>
          </a:p>
        </p:txBody>
      </p:sp>
      <p:sp>
        <p:nvSpPr>
          <p:cNvPr id="445" name="Google Shape;445;p47"/>
          <p:cNvSpPr txBox="1"/>
          <p:nvPr/>
        </p:nvSpPr>
        <p:spPr>
          <a:xfrm>
            <a:off x="3963135" y="2200230"/>
            <a:ext cx="79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2000</a:t>
            </a:r>
            <a:endParaRPr>
              <a:latin typeface="Calibri"/>
              <a:ea typeface="Calibri"/>
              <a:cs typeface="Calibri"/>
              <a:sym typeface="Calibri"/>
            </a:endParaRPr>
          </a:p>
        </p:txBody>
      </p:sp>
      <p:sp>
        <p:nvSpPr>
          <p:cNvPr id="446" name="Google Shape;446;p47"/>
          <p:cNvSpPr txBox="1"/>
          <p:nvPr/>
        </p:nvSpPr>
        <p:spPr>
          <a:xfrm>
            <a:off x="5555173" y="2200230"/>
            <a:ext cx="90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Calibri"/>
                <a:ea typeface="Calibri"/>
                <a:cs typeface="Calibri"/>
                <a:sym typeface="Calibri"/>
              </a:rPr>
              <a:t>z = 3000</a:t>
            </a:r>
            <a:endParaRPr dirty="0">
              <a:latin typeface="Calibri"/>
              <a:ea typeface="Calibri"/>
              <a:cs typeface="Calibri"/>
              <a:sym typeface="Calibri"/>
            </a:endParaRPr>
          </a:p>
        </p:txBody>
      </p:sp>
      <p:sp>
        <p:nvSpPr>
          <p:cNvPr id="447" name="Google Shape;447;p47"/>
          <p:cNvSpPr txBox="1"/>
          <p:nvPr/>
        </p:nvSpPr>
        <p:spPr>
          <a:xfrm>
            <a:off x="7251485" y="2200230"/>
            <a:ext cx="90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4000</a:t>
            </a:r>
            <a:endParaRPr>
              <a:latin typeface="Calibri"/>
              <a:ea typeface="Calibri"/>
              <a:cs typeface="Calibri"/>
              <a:sym typeface="Calibri"/>
            </a:endParaRPr>
          </a:p>
        </p:txBody>
      </p:sp>
      <p:sp>
        <p:nvSpPr>
          <p:cNvPr id="23" name="TextBox 22">
            <a:extLst>
              <a:ext uri="{FF2B5EF4-FFF2-40B4-BE49-F238E27FC236}">
                <a16:creationId xmlns:a16="http://schemas.microsoft.com/office/drawing/2014/main" id="{2209CBC4-9EA2-4F4E-B934-9FBCDE7A628B}"/>
              </a:ext>
            </a:extLst>
          </p:cNvPr>
          <p:cNvSpPr txBox="1"/>
          <p:nvPr/>
        </p:nvSpPr>
        <p:spPr>
          <a:xfrm>
            <a:off x="-68826" y="1123012"/>
            <a:ext cx="9011974" cy="1077218"/>
          </a:xfrm>
          <a:prstGeom prst="rect">
            <a:avLst/>
          </a:prstGeom>
          <a:noFill/>
        </p:spPr>
        <p:txBody>
          <a:bodyPr wrap="square" rtlCol="0">
            <a:spAutoFit/>
          </a:bodyPr>
          <a:lstStyle/>
          <a:p>
            <a:pPr algn="ctr"/>
            <a:r>
              <a:rPr lang="en-US" sz="3200" dirty="0"/>
              <a:t>Build composite image by selecting </a:t>
            </a:r>
          </a:p>
          <a:p>
            <a:pPr algn="ctr"/>
            <a:r>
              <a:rPr lang="en-US" sz="3200" dirty="0"/>
              <a:t>darkest pixel from each reconstruction</a:t>
            </a:r>
          </a:p>
        </p:txBody>
      </p:sp>
      <p:sp>
        <p:nvSpPr>
          <p:cNvPr id="3" name="Arrow: Down 2">
            <a:extLst>
              <a:ext uri="{FF2B5EF4-FFF2-40B4-BE49-F238E27FC236}">
                <a16:creationId xmlns:a16="http://schemas.microsoft.com/office/drawing/2014/main" id="{1101B11C-55BF-426F-AF23-7CD8AC3632AC}"/>
              </a:ext>
            </a:extLst>
          </p:cNvPr>
          <p:cNvSpPr/>
          <p:nvPr/>
        </p:nvSpPr>
        <p:spPr>
          <a:xfrm>
            <a:off x="291603" y="3908707"/>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4" name="TextBox 3">
            <a:extLst>
              <a:ext uri="{FF2B5EF4-FFF2-40B4-BE49-F238E27FC236}">
                <a16:creationId xmlns:a16="http://schemas.microsoft.com/office/drawing/2014/main" id="{0FC086D1-6529-49EC-B057-11E833D88AEA}"/>
              </a:ext>
            </a:extLst>
          </p:cNvPr>
          <p:cNvSpPr txBox="1"/>
          <p:nvPr/>
        </p:nvSpPr>
        <p:spPr>
          <a:xfrm rot="16200000">
            <a:off x="-638709" y="3053112"/>
            <a:ext cx="1811714" cy="307777"/>
          </a:xfrm>
          <a:prstGeom prst="rect">
            <a:avLst/>
          </a:prstGeom>
          <a:noFill/>
        </p:spPr>
        <p:txBody>
          <a:bodyPr wrap="none" rtlCol="0">
            <a:spAutoFit/>
          </a:bodyPr>
          <a:lstStyle/>
          <a:p>
            <a:r>
              <a:rPr lang="en-US" dirty="0"/>
              <a:t>RECONSTRUCTED</a:t>
            </a:r>
          </a:p>
        </p:txBody>
      </p:sp>
      <p:sp>
        <p:nvSpPr>
          <p:cNvPr id="31" name="TextBox 30">
            <a:extLst>
              <a:ext uri="{FF2B5EF4-FFF2-40B4-BE49-F238E27FC236}">
                <a16:creationId xmlns:a16="http://schemas.microsoft.com/office/drawing/2014/main" id="{A03E30C6-7319-4A97-92A5-9B85390FBC1F}"/>
              </a:ext>
            </a:extLst>
          </p:cNvPr>
          <p:cNvSpPr txBox="1"/>
          <p:nvPr/>
        </p:nvSpPr>
        <p:spPr>
          <a:xfrm rot="16200000">
            <a:off x="-398915" y="5119191"/>
            <a:ext cx="1261884" cy="307777"/>
          </a:xfrm>
          <a:prstGeom prst="rect">
            <a:avLst/>
          </a:prstGeom>
          <a:noFill/>
        </p:spPr>
        <p:txBody>
          <a:bodyPr wrap="none" rtlCol="0">
            <a:spAutoFit/>
          </a:bodyPr>
          <a:lstStyle/>
          <a:p>
            <a:r>
              <a:rPr lang="en-US" dirty="0"/>
              <a:t>COMPOSITE</a:t>
            </a:r>
          </a:p>
        </p:txBody>
      </p:sp>
      <p:sp>
        <p:nvSpPr>
          <p:cNvPr id="32" name="Arrow: Right 31">
            <a:extLst>
              <a:ext uri="{FF2B5EF4-FFF2-40B4-BE49-F238E27FC236}">
                <a16:creationId xmlns:a16="http://schemas.microsoft.com/office/drawing/2014/main" id="{B7415F11-5E19-4903-945F-C28B432C05AF}"/>
              </a:ext>
            </a:extLst>
          </p:cNvPr>
          <p:cNvSpPr/>
          <p:nvPr/>
        </p:nvSpPr>
        <p:spPr>
          <a:xfrm>
            <a:off x="2318973" y="5820736"/>
            <a:ext cx="3842757" cy="718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Formation of Composite Image</a:t>
            </a:r>
          </a:p>
        </p:txBody>
      </p:sp>
      <p:sp>
        <p:nvSpPr>
          <p:cNvPr id="5" name="TextBox 4">
            <a:extLst>
              <a:ext uri="{FF2B5EF4-FFF2-40B4-BE49-F238E27FC236}">
                <a16:creationId xmlns:a16="http://schemas.microsoft.com/office/drawing/2014/main" id="{495757B4-EC78-4C09-8563-DF12E6CA7951}"/>
              </a:ext>
            </a:extLst>
          </p:cNvPr>
          <p:cNvSpPr txBox="1"/>
          <p:nvPr/>
        </p:nvSpPr>
        <p:spPr>
          <a:xfrm>
            <a:off x="6605938" y="6019813"/>
            <a:ext cx="2621230" cy="369332"/>
          </a:xfrm>
          <a:prstGeom prst="rect">
            <a:avLst/>
          </a:prstGeom>
          <a:noFill/>
        </p:spPr>
        <p:txBody>
          <a:bodyPr wrap="none" rtlCol="0">
            <a:spAutoFit/>
          </a:bodyPr>
          <a:lstStyle/>
          <a:p>
            <a:r>
              <a:rPr lang="en-US" sz="1800" dirty="0"/>
              <a:t>Final Composite Image!</a:t>
            </a:r>
          </a:p>
        </p:txBody>
      </p:sp>
      <p:sp>
        <p:nvSpPr>
          <p:cNvPr id="35" name="Arrow: Down 34">
            <a:extLst>
              <a:ext uri="{FF2B5EF4-FFF2-40B4-BE49-F238E27FC236}">
                <a16:creationId xmlns:a16="http://schemas.microsoft.com/office/drawing/2014/main" id="{CA05E120-0805-4F5C-B052-2BAE1EE2EEF2}"/>
              </a:ext>
            </a:extLst>
          </p:cNvPr>
          <p:cNvSpPr/>
          <p:nvPr/>
        </p:nvSpPr>
        <p:spPr>
          <a:xfrm>
            <a:off x="1860093" y="3908706"/>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6" name="Arrow: Down 35">
            <a:extLst>
              <a:ext uri="{FF2B5EF4-FFF2-40B4-BE49-F238E27FC236}">
                <a16:creationId xmlns:a16="http://schemas.microsoft.com/office/drawing/2014/main" id="{8BD514CA-7147-45D8-9280-4758B1A2A18E}"/>
              </a:ext>
            </a:extLst>
          </p:cNvPr>
          <p:cNvSpPr/>
          <p:nvPr/>
        </p:nvSpPr>
        <p:spPr>
          <a:xfrm>
            <a:off x="3492793" y="3908706"/>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7" name="Arrow: Down 36">
            <a:extLst>
              <a:ext uri="{FF2B5EF4-FFF2-40B4-BE49-F238E27FC236}">
                <a16:creationId xmlns:a16="http://schemas.microsoft.com/office/drawing/2014/main" id="{6643DC28-9345-4D79-BACC-D556B1F2AC95}"/>
              </a:ext>
            </a:extLst>
          </p:cNvPr>
          <p:cNvSpPr/>
          <p:nvPr/>
        </p:nvSpPr>
        <p:spPr>
          <a:xfrm>
            <a:off x="5172947" y="3887876"/>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8" name="Arrow: Down 37">
            <a:extLst>
              <a:ext uri="{FF2B5EF4-FFF2-40B4-BE49-F238E27FC236}">
                <a16:creationId xmlns:a16="http://schemas.microsoft.com/office/drawing/2014/main" id="{D384FA56-20D6-497B-878E-1AADA78D60BC}"/>
              </a:ext>
            </a:extLst>
          </p:cNvPr>
          <p:cNvSpPr/>
          <p:nvPr/>
        </p:nvSpPr>
        <p:spPr>
          <a:xfrm>
            <a:off x="6885700" y="3845293"/>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body" idx="1"/>
          </p:nvPr>
        </p:nvSpPr>
        <p:spPr>
          <a:xfrm>
            <a:off x="467130" y="2091813"/>
            <a:ext cx="8229600" cy="452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360"/>
              </a:spcBef>
              <a:spcAft>
                <a:spcPts val="0"/>
              </a:spcAft>
              <a:buNone/>
            </a:pPr>
            <a:endParaRPr/>
          </a:p>
        </p:txBody>
      </p:sp>
      <p:pic>
        <p:nvPicPr>
          <p:cNvPr id="459" name="Google Shape;459;p48"/>
          <p:cNvPicPr preferRelativeResize="0"/>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437955" y="2759563"/>
            <a:ext cx="1447800" cy="1095375"/>
          </a:xfrm>
          <a:prstGeom prst="rect">
            <a:avLst/>
          </a:prstGeom>
          <a:noFill/>
          <a:ln>
            <a:noFill/>
          </a:ln>
        </p:spPr>
      </p:pic>
      <p:pic>
        <p:nvPicPr>
          <p:cNvPr id="460" name="Google Shape;460;p48"/>
          <p:cNvPicPr preferRelativeResize="0"/>
          <p:nvPr/>
        </p:nvPicPr>
        <p:blipFill>
          <a:blip r:embed="rId5">
            <a:alphaModFix/>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2139780" y="2759563"/>
            <a:ext cx="1447800" cy="1095375"/>
          </a:xfrm>
          <a:prstGeom prst="rect">
            <a:avLst/>
          </a:prstGeom>
          <a:noFill/>
          <a:ln>
            <a:noFill/>
          </a:ln>
        </p:spPr>
      </p:pic>
      <p:pic>
        <p:nvPicPr>
          <p:cNvPr id="461" name="Google Shape;461;p48"/>
          <p:cNvPicPr preferRelativeResize="0"/>
          <p:nvPr/>
        </p:nvPicPr>
        <p:blipFill>
          <a:blip r:embed="rId7">
            <a:alphaModFix/>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3834293" y="2759563"/>
            <a:ext cx="1447800" cy="1095375"/>
          </a:xfrm>
          <a:prstGeom prst="rect">
            <a:avLst/>
          </a:prstGeom>
          <a:noFill/>
          <a:ln>
            <a:noFill/>
          </a:ln>
        </p:spPr>
      </p:pic>
      <p:pic>
        <p:nvPicPr>
          <p:cNvPr id="462" name="Google Shape;462;p48"/>
          <p:cNvPicPr preferRelativeResize="0"/>
          <p:nvPr/>
        </p:nvPicPr>
        <p:blipFill>
          <a:blip r:embed="rId9">
            <a:alphaModFix/>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5525193" y="2759563"/>
            <a:ext cx="1447800" cy="1095375"/>
          </a:xfrm>
          <a:prstGeom prst="rect">
            <a:avLst/>
          </a:prstGeom>
          <a:noFill/>
          <a:ln>
            <a:noFill/>
          </a:ln>
        </p:spPr>
      </p:pic>
      <p:pic>
        <p:nvPicPr>
          <p:cNvPr id="463" name="Google Shape;463;p48"/>
          <p:cNvPicPr preferRelativeResize="0"/>
          <p:nvPr/>
        </p:nvPicPr>
        <p:blipFill>
          <a:blip r:embed="rId11">
            <a:alphaModFix/>
            <a:extLst>
              <a:ext uri="{BEBA8EAE-BF5A-486C-A8C5-ECC9F3942E4B}">
                <a14:imgProps xmlns:a14="http://schemas.microsoft.com/office/drawing/2010/main">
                  <a14:imgLayer r:embed="rId12">
                    <a14:imgEffect>
                      <a14:brightnessContrast bright="20000" contrast="-20000"/>
                    </a14:imgEffect>
                  </a14:imgLayer>
                </a14:imgProps>
              </a:ext>
            </a:extLst>
          </a:blip>
          <a:stretch>
            <a:fillRect/>
          </a:stretch>
        </p:blipFill>
        <p:spPr>
          <a:xfrm>
            <a:off x="7216105" y="2759563"/>
            <a:ext cx="1447800" cy="1095375"/>
          </a:xfrm>
          <a:prstGeom prst="rect">
            <a:avLst/>
          </a:prstGeom>
          <a:noFill/>
          <a:ln>
            <a:noFill/>
          </a:ln>
        </p:spPr>
      </p:pic>
      <p:pic>
        <p:nvPicPr>
          <p:cNvPr id="464" name="Google Shape;464;p48"/>
          <p:cNvPicPr preferRelativeResize="0"/>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467130" y="4971413"/>
            <a:ext cx="1447800" cy="1095375"/>
          </a:xfrm>
          <a:prstGeom prst="rect">
            <a:avLst/>
          </a:prstGeom>
          <a:noFill/>
          <a:ln>
            <a:noFill/>
          </a:ln>
        </p:spPr>
      </p:pic>
      <p:pic>
        <p:nvPicPr>
          <p:cNvPr id="465" name="Google Shape;465;p48"/>
          <p:cNvPicPr preferRelativeResize="0"/>
          <p:nvPr/>
        </p:nvPicPr>
        <p:blipFill>
          <a:blip r:embed="rId13">
            <a:alphaModFix/>
            <a:extLst>
              <a:ext uri="{BEBA8EAE-BF5A-486C-A8C5-ECC9F3942E4B}">
                <a14:imgProps xmlns:a14="http://schemas.microsoft.com/office/drawing/2010/main">
                  <a14:imgLayer r:embed="rId14">
                    <a14:imgEffect>
                      <a14:brightnessContrast bright="20000" contrast="-20000"/>
                    </a14:imgEffect>
                  </a14:imgLayer>
                </a14:imgProps>
              </a:ext>
            </a:extLst>
          </a:blip>
          <a:stretch>
            <a:fillRect/>
          </a:stretch>
        </p:blipFill>
        <p:spPr>
          <a:xfrm>
            <a:off x="2163305" y="4971413"/>
            <a:ext cx="1447800" cy="1095375"/>
          </a:xfrm>
          <a:prstGeom prst="rect">
            <a:avLst/>
          </a:prstGeom>
          <a:noFill/>
          <a:ln>
            <a:noFill/>
          </a:ln>
        </p:spPr>
      </p:pic>
      <p:pic>
        <p:nvPicPr>
          <p:cNvPr id="466" name="Google Shape;466;p48"/>
          <p:cNvPicPr preferRelativeResize="0"/>
          <p:nvPr/>
        </p:nvPicPr>
        <p:blipFill>
          <a:blip r:embed="rId15">
            <a:alphaModFix/>
            <a:extLst>
              <a:ext uri="{BEBA8EAE-BF5A-486C-A8C5-ECC9F3942E4B}">
                <a14:imgProps xmlns:a14="http://schemas.microsoft.com/office/drawing/2010/main">
                  <a14:imgLayer r:embed="rId16">
                    <a14:imgEffect>
                      <a14:brightnessContrast bright="20000" contrast="-20000"/>
                    </a14:imgEffect>
                  </a14:imgLayer>
                </a14:imgProps>
              </a:ext>
            </a:extLst>
          </a:blip>
          <a:stretch>
            <a:fillRect/>
          </a:stretch>
        </p:blipFill>
        <p:spPr>
          <a:xfrm>
            <a:off x="3859455" y="4971413"/>
            <a:ext cx="1447800" cy="1095375"/>
          </a:xfrm>
          <a:prstGeom prst="rect">
            <a:avLst/>
          </a:prstGeom>
          <a:noFill/>
          <a:ln>
            <a:noFill/>
          </a:ln>
        </p:spPr>
      </p:pic>
      <p:pic>
        <p:nvPicPr>
          <p:cNvPr id="467" name="Google Shape;467;p48"/>
          <p:cNvPicPr preferRelativeResize="0"/>
          <p:nvPr/>
        </p:nvPicPr>
        <p:blipFill>
          <a:blip r:embed="rId17">
            <a:alphaModFix/>
            <a:extLst>
              <a:ext uri="{BEBA8EAE-BF5A-486C-A8C5-ECC9F3942E4B}">
                <a14:imgProps xmlns:a14="http://schemas.microsoft.com/office/drawing/2010/main">
                  <a14:imgLayer r:embed="rId18">
                    <a14:imgEffect>
                      <a14:brightnessContrast bright="20000" contrast="-20000"/>
                    </a14:imgEffect>
                  </a14:imgLayer>
                </a14:imgProps>
              </a:ext>
            </a:extLst>
          </a:blip>
          <a:stretch>
            <a:fillRect/>
          </a:stretch>
        </p:blipFill>
        <p:spPr>
          <a:xfrm>
            <a:off x="5543405" y="4971413"/>
            <a:ext cx="1447800" cy="1095375"/>
          </a:xfrm>
          <a:prstGeom prst="rect">
            <a:avLst/>
          </a:prstGeom>
          <a:noFill/>
          <a:ln>
            <a:noFill/>
          </a:ln>
        </p:spPr>
      </p:pic>
      <p:pic>
        <p:nvPicPr>
          <p:cNvPr id="468" name="Google Shape;468;p48"/>
          <p:cNvPicPr preferRelativeResize="0"/>
          <p:nvPr/>
        </p:nvPicPr>
        <p:blipFill>
          <a:blip r:embed="rId19">
            <a:alphaModFix/>
            <a:extLst>
              <a:ext uri="{BEBA8EAE-BF5A-486C-A8C5-ECC9F3942E4B}">
                <a14:imgProps xmlns:a14="http://schemas.microsoft.com/office/drawing/2010/main">
                  <a14:imgLayer r:embed="rId20">
                    <a14:imgEffect>
                      <a14:brightnessContrast bright="20000" contrast="-20000"/>
                    </a14:imgEffect>
                  </a14:imgLayer>
                </a14:imgProps>
              </a:ext>
            </a:extLst>
          </a:blip>
          <a:stretch>
            <a:fillRect/>
          </a:stretch>
        </p:blipFill>
        <p:spPr>
          <a:xfrm>
            <a:off x="7227355" y="4971413"/>
            <a:ext cx="1447800" cy="1095375"/>
          </a:xfrm>
          <a:prstGeom prst="rect">
            <a:avLst/>
          </a:prstGeom>
          <a:noFill/>
          <a:ln w="76200">
            <a:solidFill>
              <a:srgbClr val="92D050"/>
            </a:solidFill>
          </a:ln>
        </p:spPr>
      </p:pic>
      <p:sp>
        <p:nvSpPr>
          <p:cNvPr id="474" name="Google Shape;474;p48"/>
          <p:cNvSpPr txBox="1"/>
          <p:nvPr/>
        </p:nvSpPr>
        <p:spPr>
          <a:xfrm>
            <a:off x="786330" y="2318863"/>
            <a:ext cx="80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rawIM</a:t>
            </a:r>
            <a:endParaRPr>
              <a:latin typeface="Calibri"/>
              <a:ea typeface="Calibri"/>
              <a:cs typeface="Calibri"/>
              <a:sym typeface="Calibri"/>
            </a:endParaRPr>
          </a:p>
        </p:txBody>
      </p:sp>
      <p:sp>
        <p:nvSpPr>
          <p:cNvPr id="475" name="Google Shape;475;p48"/>
          <p:cNvSpPr txBox="1"/>
          <p:nvPr/>
        </p:nvSpPr>
        <p:spPr>
          <a:xfrm>
            <a:off x="2363093" y="2318863"/>
            <a:ext cx="89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1000</a:t>
            </a:r>
            <a:endParaRPr>
              <a:latin typeface="Calibri"/>
              <a:ea typeface="Calibri"/>
              <a:cs typeface="Calibri"/>
              <a:sym typeface="Calibri"/>
            </a:endParaRPr>
          </a:p>
        </p:txBody>
      </p:sp>
      <p:sp>
        <p:nvSpPr>
          <p:cNvPr id="476" name="Google Shape;476;p48"/>
          <p:cNvSpPr txBox="1"/>
          <p:nvPr/>
        </p:nvSpPr>
        <p:spPr>
          <a:xfrm>
            <a:off x="4022980" y="2318863"/>
            <a:ext cx="89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2000</a:t>
            </a:r>
            <a:endParaRPr>
              <a:latin typeface="Calibri"/>
              <a:ea typeface="Calibri"/>
              <a:cs typeface="Calibri"/>
              <a:sym typeface="Calibri"/>
            </a:endParaRPr>
          </a:p>
        </p:txBody>
      </p:sp>
      <p:sp>
        <p:nvSpPr>
          <p:cNvPr id="477" name="Google Shape;477;p48"/>
          <p:cNvSpPr txBox="1"/>
          <p:nvPr/>
        </p:nvSpPr>
        <p:spPr>
          <a:xfrm>
            <a:off x="5908030" y="2318863"/>
            <a:ext cx="89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3000</a:t>
            </a:r>
            <a:endParaRPr>
              <a:latin typeface="Calibri"/>
              <a:ea typeface="Calibri"/>
              <a:cs typeface="Calibri"/>
              <a:sym typeface="Calibri"/>
            </a:endParaRPr>
          </a:p>
        </p:txBody>
      </p:sp>
      <p:sp>
        <p:nvSpPr>
          <p:cNvPr id="478" name="Google Shape;478;p48"/>
          <p:cNvSpPr txBox="1"/>
          <p:nvPr/>
        </p:nvSpPr>
        <p:spPr>
          <a:xfrm>
            <a:off x="7486530" y="2318863"/>
            <a:ext cx="98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z = 4000</a:t>
            </a:r>
            <a:endParaRPr>
              <a:latin typeface="Calibri"/>
              <a:ea typeface="Calibri"/>
              <a:cs typeface="Calibri"/>
              <a:sym typeface="Calibri"/>
            </a:endParaRPr>
          </a:p>
        </p:txBody>
      </p:sp>
      <p:sp>
        <p:nvSpPr>
          <p:cNvPr id="23" name="TextBox 22">
            <a:extLst>
              <a:ext uri="{FF2B5EF4-FFF2-40B4-BE49-F238E27FC236}">
                <a16:creationId xmlns:a16="http://schemas.microsoft.com/office/drawing/2014/main" id="{088AD6BC-18DF-4505-B4AA-FDA24EFA1625}"/>
              </a:ext>
            </a:extLst>
          </p:cNvPr>
          <p:cNvSpPr txBox="1"/>
          <p:nvPr/>
        </p:nvSpPr>
        <p:spPr>
          <a:xfrm rot="16200000">
            <a:off x="-716847" y="3345417"/>
            <a:ext cx="1811714" cy="307777"/>
          </a:xfrm>
          <a:prstGeom prst="rect">
            <a:avLst/>
          </a:prstGeom>
          <a:noFill/>
        </p:spPr>
        <p:txBody>
          <a:bodyPr wrap="none" rtlCol="0">
            <a:spAutoFit/>
          </a:bodyPr>
          <a:lstStyle/>
          <a:p>
            <a:r>
              <a:rPr lang="en-US" dirty="0"/>
              <a:t>RECONSTRUCTED</a:t>
            </a:r>
          </a:p>
        </p:txBody>
      </p:sp>
      <p:sp>
        <p:nvSpPr>
          <p:cNvPr id="24" name="TextBox 23">
            <a:extLst>
              <a:ext uri="{FF2B5EF4-FFF2-40B4-BE49-F238E27FC236}">
                <a16:creationId xmlns:a16="http://schemas.microsoft.com/office/drawing/2014/main" id="{9CB60BD5-FAB9-417B-ADA1-D92EBAA7547C}"/>
              </a:ext>
            </a:extLst>
          </p:cNvPr>
          <p:cNvSpPr txBox="1"/>
          <p:nvPr/>
        </p:nvSpPr>
        <p:spPr>
          <a:xfrm rot="16200000">
            <a:off x="-477053" y="5148322"/>
            <a:ext cx="1261884" cy="307777"/>
          </a:xfrm>
          <a:prstGeom prst="rect">
            <a:avLst/>
          </a:prstGeom>
          <a:noFill/>
        </p:spPr>
        <p:txBody>
          <a:bodyPr wrap="none" rtlCol="0">
            <a:spAutoFit/>
          </a:bodyPr>
          <a:lstStyle/>
          <a:p>
            <a:r>
              <a:rPr lang="en-US" dirty="0"/>
              <a:t>COMPOSITE</a:t>
            </a:r>
          </a:p>
        </p:txBody>
      </p:sp>
      <p:sp>
        <p:nvSpPr>
          <p:cNvPr id="32" name="Arrow: Down 31">
            <a:extLst>
              <a:ext uri="{FF2B5EF4-FFF2-40B4-BE49-F238E27FC236}">
                <a16:creationId xmlns:a16="http://schemas.microsoft.com/office/drawing/2014/main" id="{28718813-4683-41ED-ADB3-800141F2105A}"/>
              </a:ext>
            </a:extLst>
          </p:cNvPr>
          <p:cNvSpPr/>
          <p:nvPr/>
        </p:nvSpPr>
        <p:spPr>
          <a:xfrm>
            <a:off x="317265" y="3993108"/>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3" name="Arrow: Down 32">
            <a:extLst>
              <a:ext uri="{FF2B5EF4-FFF2-40B4-BE49-F238E27FC236}">
                <a16:creationId xmlns:a16="http://schemas.microsoft.com/office/drawing/2014/main" id="{2788CCAC-ED45-4F3B-AE9B-0D2780508A08}"/>
              </a:ext>
            </a:extLst>
          </p:cNvPr>
          <p:cNvSpPr/>
          <p:nvPr/>
        </p:nvSpPr>
        <p:spPr>
          <a:xfrm>
            <a:off x="1885755" y="3993107"/>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4" name="Arrow: Down 33">
            <a:extLst>
              <a:ext uri="{FF2B5EF4-FFF2-40B4-BE49-F238E27FC236}">
                <a16:creationId xmlns:a16="http://schemas.microsoft.com/office/drawing/2014/main" id="{E880A91D-6DC0-4221-B986-CDB6AA958584}"/>
              </a:ext>
            </a:extLst>
          </p:cNvPr>
          <p:cNvSpPr/>
          <p:nvPr/>
        </p:nvSpPr>
        <p:spPr>
          <a:xfrm>
            <a:off x="3518455" y="3993107"/>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5" name="Arrow: Down 34">
            <a:extLst>
              <a:ext uri="{FF2B5EF4-FFF2-40B4-BE49-F238E27FC236}">
                <a16:creationId xmlns:a16="http://schemas.microsoft.com/office/drawing/2014/main" id="{822349D6-013F-4E4C-B16C-33DF038B4337}"/>
              </a:ext>
            </a:extLst>
          </p:cNvPr>
          <p:cNvSpPr/>
          <p:nvPr/>
        </p:nvSpPr>
        <p:spPr>
          <a:xfrm>
            <a:off x="5198609" y="3972277"/>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6" name="Arrow: Down 35">
            <a:extLst>
              <a:ext uri="{FF2B5EF4-FFF2-40B4-BE49-F238E27FC236}">
                <a16:creationId xmlns:a16="http://schemas.microsoft.com/office/drawing/2014/main" id="{AD77FE59-287F-4F21-B0F7-78B7C6DBF25D}"/>
              </a:ext>
            </a:extLst>
          </p:cNvPr>
          <p:cNvSpPr/>
          <p:nvPr/>
        </p:nvSpPr>
        <p:spPr>
          <a:xfrm>
            <a:off x="6991205" y="3989242"/>
            <a:ext cx="1760207" cy="782151"/>
          </a:xfrm>
          <a:prstGeom prst="downArrow">
            <a:avLst>
              <a:gd name="adj1" fmla="val 50000"/>
              <a:gd name="adj2" fmla="val 63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Darkest Pixel</a:t>
            </a:r>
          </a:p>
        </p:txBody>
      </p:sp>
      <p:sp>
        <p:nvSpPr>
          <p:cNvPr id="37" name="Arrow: Right 36">
            <a:extLst>
              <a:ext uri="{FF2B5EF4-FFF2-40B4-BE49-F238E27FC236}">
                <a16:creationId xmlns:a16="http://schemas.microsoft.com/office/drawing/2014/main" id="{438782A8-78DA-41AE-8A94-0E7B42E7C434}"/>
              </a:ext>
            </a:extLst>
          </p:cNvPr>
          <p:cNvSpPr/>
          <p:nvPr/>
        </p:nvSpPr>
        <p:spPr>
          <a:xfrm>
            <a:off x="2172655" y="6066788"/>
            <a:ext cx="3842757" cy="718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Formation of Composite Image</a:t>
            </a:r>
          </a:p>
        </p:txBody>
      </p:sp>
      <p:sp>
        <p:nvSpPr>
          <p:cNvPr id="38" name="TextBox 37">
            <a:extLst>
              <a:ext uri="{FF2B5EF4-FFF2-40B4-BE49-F238E27FC236}">
                <a16:creationId xmlns:a16="http://schemas.microsoft.com/office/drawing/2014/main" id="{BAF30B98-6168-4BAF-B34B-0CFC41DF76B7}"/>
              </a:ext>
            </a:extLst>
          </p:cNvPr>
          <p:cNvSpPr txBox="1"/>
          <p:nvPr/>
        </p:nvSpPr>
        <p:spPr>
          <a:xfrm>
            <a:off x="6640640" y="6233769"/>
            <a:ext cx="2621230" cy="369332"/>
          </a:xfrm>
          <a:prstGeom prst="rect">
            <a:avLst/>
          </a:prstGeom>
          <a:noFill/>
        </p:spPr>
        <p:txBody>
          <a:bodyPr wrap="none" rtlCol="0">
            <a:spAutoFit/>
          </a:bodyPr>
          <a:lstStyle/>
          <a:p>
            <a:r>
              <a:rPr lang="en-US" sz="1800" dirty="0"/>
              <a:t>Final Composite Image!</a:t>
            </a:r>
          </a:p>
        </p:txBody>
      </p:sp>
      <p:pic>
        <p:nvPicPr>
          <p:cNvPr id="39" name="Google Shape;468;p48">
            <a:extLst>
              <a:ext uri="{FF2B5EF4-FFF2-40B4-BE49-F238E27FC236}">
                <a16:creationId xmlns:a16="http://schemas.microsoft.com/office/drawing/2014/main" id="{8A68A6B9-AE1F-4DE3-9D32-FAF574F84951}"/>
              </a:ext>
            </a:extLst>
          </p:cNvPr>
          <p:cNvPicPr preferRelativeResize="0"/>
          <p:nvPr/>
        </p:nvPicPr>
        <p:blipFill>
          <a:blip r:embed="rId19">
            <a:alphaModFix/>
            <a:extLst>
              <a:ext uri="{BEBA8EAE-BF5A-486C-A8C5-ECC9F3942E4B}">
                <a14:imgProps xmlns:a14="http://schemas.microsoft.com/office/drawing/2010/main">
                  <a14:imgLayer r:embed="rId20">
                    <a14:imgEffect>
                      <a14:brightnessContrast bright="20000" contrast="-20000"/>
                    </a14:imgEffect>
                  </a14:imgLayer>
                </a14:imgProps>
              </a:ext>
            </a:extLst>
          </a:blip>
          <a:stretch>
            <a:fillRect/>
          </a:stretch>
        </p:blipFill>
        <p:spPr>
          <a:xfrm>
            <a:off x="5630380" y="1263161"/>
            <a:ext cx="1447800" cy="1095375"/>
          </a:xfrm>
          <a:prstGeom prst="rect">
            <a:avLst/>
          </a:prstGeom>
          <a:noFill/>
          <a:ln w="76200">
            <a:noFill/>
          </a:ln>
        </p:spPr>
      </p:pic>
      <p:pic>
        <p:nvPicPr>
          <p:cNvPr id="40" name="Google Shape;459;p48">
            <a:extLst>
              <a:ext uri="{FF2B5EF4-FFF2-40B4-BE49-F238E27FC236}">
                <a16:creationId xmlns:a16="http://schemas.microsoft.com/office/drawing/2014/main" id="{5673D826-6833-4517-8C5F-FABFA204FFD1}"/>
              </a:ext>
            </a:extLst>
          </p:cNvPr>
          <p:cNvPicPr preferRelativeResize="0"/>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631838" y="1268993"/>
            <a:ext cx="1447800" cy="1095375"/>
          </a:xfrm>
          <a:prstGeom prst="rect">
            <a:avLst/>
          </a:prstGeom>
          <a:noFill/>
          <a:ln>
            <a:noFill/>
          </a:ln>
        </p:spPr>
      </p:pic>
      <p:sp>
        <p:nvSpPr>
          <p:cNvPr id="3" name="Arrow: Right 2">
            <a:extLst>
              <a:ext uri="{FF2B5EF4-FFF2-40B4-BE49-F238E27FC236}">
                <a16:creationId xmlns:a16="http://schemas.microsoft.com/office/drawing/2014/main" id="{0B11E0A9-C096-4AC5-A385-4ABE1D202A73}"/>
              </a:ext>
            </a:extLst>
          </p:cNvPr>
          <p:cNvSpPr/>
          <p:nvPr/>
        </p:nvSpPr>
        <p:spPr>
          <a:xfrm>
            <a:off x="3357288" y="1263161"/>
            <a:ext cx="2273092" cy="1214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Composite Image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2283005" y="3609822"/>
            <a:ext cx="14955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50" b="1" i="1">
              <a:solidFill>
                <a:schemeClr val="dk1"/>
              </a:solidFill>
              <a:latin typeface="Arial"/>
              <a:ea typeface="Arial"/>
              <a:cs typeface="Arial"/>
              <a:sym typeface="Arial"/>
            </a:endParaRPr>
          </a:p>
        </p:txBody>
      </p:sp>
      <p:sp>
        <p:nvSpPr>
          <p:cNvPr id="97" name="Google Shape;97;p14"/>
          <p:cNvSpPr/>
          <p:nvPr/>
        </p:nvSpPr>
        <p:spPr>
          <a:xfrm>
            <a:off x="-68826" y="1194957"/>
            <a:ext cx="9212825" cy="195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030A0"/>
              </a:buClr>
              <a:buSzPts val="3300"/>
              <a:buFont typeface="Arial"/>
              <a:buNone/>
            </a:pPr>
            <a:r>
              <a:rPr lang="en-US" sz="2400" dirty="0">
                <a:sym typeface="Calibri"/>
              </a:rPr>
              <a:t>CHEM/BIOL 667: Optical Engineering for the Biological Sciences </a:t>
            </a:r>
            <a:endParaRPr sz="2400" dirty="0"/>
          </a:p>
          <a:p>
            <a:pPr marL="0" marR="0" lvl="0" indent="0" algn="ctr" rtl="0">
              <a:lnSpc>
                <a:spcPct val="100000"/>
              </a:lnSpc>
              <a:spcBef>
                <a:spcPts val="0"/>
              </a:spcBef>
              <a:spcAft>
                <a:spcPts val="0"/>
              </a:spcAft>
              <a:buClr>
                <a:srgbClr val="000000"/>
              </a:buClr>
              <a:buSzPts val="2700"/>
              <a:buFont typeface="Arial"/>
              <a:buNone/>
            </a:pPr>
            <a:endParaRPr sz="2400" dirty="0">
              <a:sym typeface="Calibri"/>
            </a:endParaRPr>
          </a:p>
        </p:txBody>
      </p:sp>
      <p:pic>
        <p:nvPicPr>
          <p:cNvPr id="98" name="Google Shape;98;p14"/>
          <p:cNvPicPr preferRelativeResize="0"/>
          <p:nvPr/>
        </p:nvPicPr>
        <p:blipFill rotWithShape="1">
          <a:blip r:embed="rId3">
            <a:alphaModFix/>
          </a:blip>
          <a:srcRect/>
          <a:stretch/>
        </p:blipFill>
        <p:spPr>
          <a:xfrm>
            <a:off x="526193" y="3981810"/>
            <a:ext cx="2710676" cy="2479120"/>
          </a:xfrm>
          <a:prstGeom prst="rect">
            <a:avLst/>
          </a:prstGeom>
          <a:noFill/>
          <a:ln>
            <a:noFill/>
          </a:ln>
        </p:spPr>
      </p:pic>
      <p:pic>
        <p:nvPicPr>
          <p:cNvPr id="99" name="Google Shape;99;p14"/>
          <p:cNvPicPr preferRelativeResize="0"/>
          <p:nvPr/>
        </p:nvPicPr>
        <p:blipFill rotWithShape="1">
          <a:blip r:embed="rId4">
            <a:alphaModFix/>
          </a:blip>
          <a:srcRect/>
          <a:stretch/>
        </p:blipFill>
        <p:spPr>
          <a:xfrm>
            <a:off x="6373945" y="1963502"/>
            <a:ext cx="2653626" cy="1870298"/>
          </a:xfrm>
          <a:prstGeom prst="rect">
            <a:avLst/>
          </a:prstGeom>
          <a:noFill/>
          <a:ln>
            <a:noFill/>
          </a:ln>
        </p:spPr>
      </p:pic>
      <p:pic>
        <p:nvPicPr>
          <p:cNvPr id="100" name="Google Shape;100;p14" descr="A screenshot of a cell phone&#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07845" y="3833800"/>
            <a:ext cx="4912879" cy="2606020"/>
          </a:xfrm>
          <a:prstGeom prst="rect">
            <a:avLst/>
          </a:prstGeom>
          <a:noFill/>
          <a:ln>
            <a:noFill/>
          </a:ln>
        </p:spPr>
      </p:pic>
      <p:pic>
        <p:nvPicPr>
          <p:cNvPr id="102" name="Google Shape;102;p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87302" y="1982971"/>
            <a:ext cx="2505060" cy="1950300"/>
          </a:xfrm>
          <a:prstGeom prst="rect">
            <a:avLst/>
          </a:prstGeom>
          <a:noFill/>
          <a:ln>
            <a:noFill/>
          </a:ln>
        </p:spPr>
      </p:pic>
      <p:pic>
        <p:nvPicPr>
          <p:cNvPr id="10" name="Picture 1">
            <a:extLst>
              <a:ext uri="{FF2B5EF4-FFF2-40B4-BE49-F238E27FC236}">
                <a16:creationId xmlns:a16="http://schemas.microsoft.com/office/drawing/2014/main" id="{92BE3127-E827-425B-91CF-5D8837E09EC7}"/>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9209" y="1982971"/>
            <a:ext cx="1918500" cy="187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Right 2">
            <a:extLst>
              <a:ext uri="{FF2B5EF4-FFF2-40B4-BE49-F238E27FC236}">
                <a16:creationId xmlns:a16="http://schemas.microsoft.com/office/drawing/2014/main" id="{8903F181-ECED-418D-8B33-C690715B2719}"/>
              </a:ext>
            </a:extLst>
          </p:cNvPr>
          <p:cNvSpPr/>
          <p:nvPr/>
        </p:nvSpPr>
        <p:spPr>
          <a:xfrm>
            <a:off x="5201265" y="2637168"/>
            <a:ext cx="1172680" cy="56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Box 3">
            <a:extLst>
              <a:ext uri="{FF2B5EF4-FFF2-40B4-BE49-F238E27FC236}">
                <a16:creationId xmlns:a16="http://schemas.microsoft.com/office/drawing/2014/main" id="{7D2C6C9A-C7A8-4F14-B3FB-1EB095A229EB}"/>
              </a:ext>
            </a:extLst>
          </p:cNvPr>
          <p:cNvSpPr txBox="1"/>
          <p:nvPr/>
        </p:nvSpPr>
        <p:spPr>
          <a:xfrm>
            <a:off x="8070876" y="2153711"/>
            <a:ext cx="801823" cy="307777"/>
          </a:xfrm>
          <a:prstGeom prst="rect">
            <a:avLst/>
          </a:prstGeom>
          <a:noFill/>
        </p:spPr>
        <p:txBody>
          <a:bodyPr wrap="none" rtlCol="0">
            <a:spAutoFit/>
          </a:bodyPr>
          <a:lstStyle/>
          <a:p>
            <a:r>
              <a:rPr lang="en-US" b="1" dirty="0">
                <a:solidFill>
                  <a:schemeClr val="bg1"/>
                </a:solidFill>
              </a:rPr>
              <a:t>100 um</a:t>
            </a:r>
          </a:p>
        </p:txBody>
      </p:sp>
      <p:sp>
        <p:nvSpPr>
          <p:cNvPr id="5" name="Rectangle 4">
            <a:extLst>
              <a:ext uri="{FF2B5EF4-FFF2-40B4-BE49-F238E27FC236}">
                <a16:creationId xmlns:a16="http://schemas.microsoft.com/office/drawing/2014/main" id="{A6879EB4-21AF-41DC-9E47-D61F3BA1C4AA}"/>
              </a:ext>
            </a:extLst>
          </p:cNvPr>
          <p:cNvSpPr/>
          <p:nvPr/>
        </p:nvSpPr>
        <p:spPr>
          <a:xfrm>
            <a:off x="8136408" y="2013785"/>
            <a:ext cx="670761" cy="2031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A7C615-0581-4D5D-BFC3-92F1A2B71B48}"/>
              </a:ext>
            </a:extLst>
          </p:cNvPr>
          <p:cNvSpPr txBox="1"/>
          <p:nvPr/>
        </p:nvSpPr>
        <p:spPr>
          <a:xfrm>
            <a:off x="5201265" y="2764231"/>
            <a:ext cx="1140056" cy="307777"/>
          </a:xfrm>
          <a:prstGeom prst="rect">
            <a:avLst/>
          </a:prstGeom>
          <a:noFill/>
        </p:spPr>
        <p:txBody>
          <a:bodyPr wrap="none" rtlCol="0">
            <a:spAutoFit/>
          </a:bodyPr>
          <a:lstStyle/>
          <a:p>
            <a:r>
              <a:rPr lang="en-US" dirty="0">
                <a:solidFill>
                  <a:schemeClr val="bg1"/>
                </a:solidFill>
              </a:rPr>
              <a:t>Reconstruct</a:t>
            </a:r>
          </a:p>
        </p:txBody>
      </p:sp>
      <p:sp>
        <p:nvSpPr>
          <p:cNvPr id="7" name="TextBox 6">
            <a:extLst>
              <a:ext uri="{FF2B5EF4-FFF2-40B4-BE49-F238E27FC236}">
                <a16:creationId xmlns:a16="http://schemas.microsoft.com/office/drawing/2014/main" id="{9C79D97F-8669-4776-ADE3-7C38C40A1F98}"/>
              </a:ext>
            </a:extLst>
          </p:cNvPr>
          <p:cNvSpPr txBox="1"/>
          <p:nvPr/>
        </p:nvSpPr>
        <p:spPr>
          <a:xfrm>
            <a:off x="5476569" y="3878321"/>
            <a:ext cx="1518364" cy="307777"/>
          </a:xfrm>
          <a:prstGeom prst="rect">
            <a:avLst/>
          </a:prstGeom>
          <a:solidFill>
            <a:schemeClr val="bg1"/>
          </a:solidFill>
        </p:spPr>
        <p:txBody>
          <a:bodyPr wrap="none" rtlCol="0">
            <a:spAutoFit/>
          </a:bodyPr>
          <a:lstStyle/>
          <a:p>
            <a:r>
              <a:rPr lang="en-US" dirty="0"/>
              <a:t>Feature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body" idx="1"/>
          </p:nvPr>
        </p:nvSpPr>
        <p:spPr>
          <a:xfrm>
            <a:off x="457200" y="4358313"/>
            <a:ext cx="8229600" cy="877200"/>
          </a:xfrm>
          <a:prstGeom prst="rect">
            <a:avLst/>
          </a:prstGeom>
        </p:spPr>
        <p:txBody>
          <a:bodyPr spcFirstLastPara="1" wrap="square" lIns="91425" tIns="45700" rIns="91425" bIns="45700" anchor="t" anchorCtr="0">
            <a:spAutoFit/>
          </a:bodyPr>
          <a:lstStyle/>
          <a:p>
            <a:pPr marL="0" lvl="0" indent="0" algn="ctr" rtl="0">
              <a:spcBef>
                <a:spcPts val="360"/>
              </a:spcBef>
              <a:spcAft>
                <a:spcPts val="0"/>
              </a:spcAft>
              <a:buNone/>
            </a:pPr>
            <a:r>
              <a:rPr lang="en-US" sz="2400"/>
              <a:t>Oskar Garcia</a:t>
            </a:r>
            <a:endParaRPr sz="2400"/>
          </a:p>
          <a:p>
            <a:pPr marL="0" lvl="0" indent="0" algn="ctr" rtl="0">
              <a:spcBef>
                <a:spcPts val="360"/>
              </a:spcBef>
              <a:spcAft>
                <a:spcPts val="0"/>
              </a:spcAft>
              <a:buNone/>
            </a:pPr>
            <a:endParaRPr sz="2400"/>
          </a:p>
        </p:txBody>
      </p:sp>
      <p:sp>
        <p:nvSpPr>
          <p:cNvPr id="250" name="Google Shape;250;p28"/>
          <p:cNvSpPr txBox="1">
            <a:spLocks noGrp="1"/>
          </p:cNvSpPr>
          <p:nvPr>
            <p:ph type="title" idx="4294967295"/>
          </p:nvPr>
        </p:nvSpPr>
        <p:spPr>
          <a:xfrm>
            <a:off x="228600" y="2256013"/>
            <a:ext cx="8915400" cy="1877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t>Automated Training Data Generation</a:t>
            </a:r>
            <a:endParaRPr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body" idx="1"/>
          </p:nvPr>
        </p:nvSpPr>
        <p:spPr>
          <a:xfrm>
            <a:off x="344129" y="1551796"/>
            <a:ext cx="8672052" cy="4475378"/>
          </a:xfrm>
          <a:prstGeom prst="rect">
            <a:avLst/>
          </a:prstGeom>
          <a:ln w="19050" cap="flat" cmpd="sng">
            <a:noFill/>
            <a:prstDash val="solid"/>
            <a:round/>
            <a:headEnd type="none" w="sm" len="sm"/>
            <a:tailEnd type="none" w="sm" len="sm"/>
          </a:ln>
        </p:spPr>
        <p:txBody>
          <a:bodyPr spcFirstLastPara="1" wrap="square" lIns="91425" tIns="45700" rIns="91425" bIns="45700" anchor="t" anchorCtr="0">
            <a:normAutofit fontScale="92500" lnSpcReduction="10000"/>
          </a:bodyPr>
          <a:lstStyle/>
          <a:p>
            <a:pPr marL="0" lvl="0" indent="0" rtl="0">
              <a:lnSpc>
                <a:spcPct val="115000"/>
              </a:lnSpc>
              <a:spcBef>
                <a:spcPts val="0"/>
              </a:spcBef>
              <a:spcAft>
                <a:spcPts val="0"/>
              </a:spcAft>
              <a:buNone/>
            </a:pPr>
            <a:endParaRPr lang="en-US" sz="700" dirty="0">
              <a:solidFill>
                <a:schemeClr val="dk1"/>
              </a:solidFill>
              <a:latin typeface="Arial"/>
              <a:ea typeface="Arial"/>
              <a:cs typeface="Arial"/>
              <a:sym typeface="Arial"/>
            </a:endParaRPr>
          </a:p>
          <a:p>
            <a:pPr marL="0" indent="0">
              <a:lnSpc>
                <a:spcPct val="115000"/>
              </a:lnSpc>
              <a:spcBef>
                <a:spcPts val="0"/>
              </a:spcBef>
              <a:buNone/>
            </a:pPr>
            <a:r>
              <a:rPr lang="en-US" sz="1800" b="1" dirty="0">
                <a:solidFill>
                  <a:schemeClr val="dk1"/>
                </a:solidFill>
                <a:latin typeface="+mj-lt"/>
                <a:ea typeface="Arial"/>
                <a:cs typeface="Arial"/>
                <a:sym typeface="Arial"/>
              </a:rPr>
              <a:t>Problem: </a:t>
            </a:r>
          </a:p>
          <a:p>
            <a:pPr marL="0" indent="0">
              <a:lnSpc>
                <a:spcPct val="115000"/>
              </a:lnSpc>
              <a:spcBef>
                <a:spcPts val="0"/>
              </a:spcBef>
              <a:buNone/>
            </a:pPr>
            <a:r>
              <a:rPr lang="en-US" sz="1800" dirty="0">
                <a:solidFill>
                  <a:schemeClr val="dk1"/>
                </a:solidFill>
                <a:latin typeface="+mj-lt"/>
              </a:rPr>
              <a:t>For good classification performance, machine learning algorithms requires many views of an object. If only one image is available, synthetic data augmentation is sued where the original image is stretched, skewed, enlarged, reduced and rotated.</a:t>
            </a:r>
          </a:p>
          <a:p>
            <a:pPr marL="0" lvl="0" indent="0" rtl="0">
              <a:lnSpc>
                <a:spcPct val="115000"/>
              </a:lnSpc>
              <a:spcBef>
                <a:spcPts val="0"/>
              </a:spcBef>
              <a:spcAft>
                <a:spcPts val="0"/>
              </a:spcAft>
              <a:buNone/>
            </a:pPr>
            <a:endParaRPr lang="en-US" sz="1800" b="1" dirty="0">
              <a:solidFill>
                <a:schemeClr val="dk1"/>
              </a:solidFill>
              <a:latin typeface="+mj-lt"/>
              <a:ea typeface="Arial"/>
              <a:cs typeface="Arial"/>
              <a:sym typeface="Arial"/>
            </a:endParaRPr>
          </a:p>
          <a:p>
            <a:pPr marL="0" lvl="0" indent="0" rtl="0">
              <a:lnSpc>
                <a:spcPct val="115000"/>
              </a:lnSpc>
              <a:spcBef>
                <a:spcPts val="0"/>
              </a:spcBef>
              <a:spcAft>
                <a:spcPts val="0"/>
              </a:spcAft>
              <a:buNone/>
            </a:pPr>
            <a:r>
              <a:rPr lang="en-US" sz="1800" b="1" dirty="0">
                <a:solidFill>
                  <a:schemeClr val="dk1"/>
                </a:solidFill>
                <a:latin typeface="+mj-lt"/>
                <a:ea typeface="Arial"/>
                <a:cs typeface="Arial"/>
                <a:sym typeface="Arial"/>
              </a:rPr>
              <a:t>Solution:</a:t>
            </a:r>
          </a:p>
          <a:p>
            <a:pPr marL="0" lvl="0" indent="0" rtl="0">
              <a:lnSpc>
                <a:spcPct val="115000"/>
              </a:lnSpc>
              <a:spcBef>
                <a:spcPts val="0"/>
              </a:spcBef>
              <a:spcAft>
                <a:spcPts val="0"/>
              </a:spcAft>
              <a:buNone/>
            </a:pPr>
            <a:r>
              <a:rPr lang="en-US" sz="1800" dirty="0">
                <a:solidFill>
                  <a:schemeClr val="dk1"/>
                </a:solidFill>
                <a:latin typeface="+mj-lt"/>
                <a:ea typeface="Arial"/>
                <a:cs typeface="Arial"/>
                <a:sym typeface="Arial"/>
              </a:rPr>
              <a:t>Automatically create a training set of images comprised of multiple real image of objects in a variety of poses and orientations. </a:t>
            </a:r>
          </a:p>
          <a:p>
            <a:pPr marL="0" lvl="0" indent="0" rtl="0">
              <a:lnSpc>
                <a:spcPct val="115000"/>
              </a:lnSpc>
              <a:spcBef>
                <a:spcPts val="0"/>
              </a:spcBef>
              <a:spcAft>
                <a:spcPts val="0"/>
              </a:spcAft>
              <a:buNone/>
            </a:pPr>
            <a:endParaRPr lang="en-US" sz="1800" dirty="0">
              <a:solidFill>
                <a:schemeClr val="dk1"/>
              </a:solidFill>
              <a:latin typeface="+mj-lt"/>
              <a:ea typeface="Arial"/>
              <a:cs typeface="Arial"/>
              <a:sym typeface="Arial"/>
            </a:endParaRPr>
          </a:p>
          <a:p>
            <a:pPr marL="0" lvl="0" indent="0" rtl="0">
              <a:lnSpc>
                <a:spcPct val="115000"/>
              </a:lnSpc>
              <a:spcBef>
                <a:spcPts val="0"/>
              </a:spcBef>
              <a:spcAft>
                <a:spcPts val="0"/>
              </a:spcAft>
              <a:buNone/>
            </a:pPr>
            <a:r>
              <a:rPr lang="en-US" sz="1800" b="1" dirty="0">
                <a:solidFill>
                  <a:schemeClr val="dk1"/>
                </a:solidFill>
                <a:latin typeface="+mj-lt"/>
                <a:ea typeface="Arial"/>
                <a:cs typeface="Arial"/>
                <a:sym typeface="Arial"/>
              </a:rPr>
              <a:t>Method: </a:t>
            </a:r>
          </a:p>
          <a:p>
            <a:pPr marL="0" indent="166688">
              <a:lnSpc>
                <a:spcPct val="115000"/>
              </a:lnSpc>
              <a:spcBef>
                <a:spcPts val="0"/>
              </a:spcBef>
            </a:pPr>
            <a:r>
              <a:rPr lang="en-US" sz="1800" dirty="0">
                <a:solidFill>
                  <a:schemeClr val="dk1"/>
                </a:solidFill>
                <a:latin typeface="+mj-lt"/>
                <a:ea typeface="Arial"/>
                <a:cs typeface="Arial"/>
                <a:sym typeface="Arial"/>
              </a:rPr>
              <a:t>Record a movie of plankton swimming.</a:t>
            </a:r>
          </a:p>
          <a:p>
            <a:pPr marL="0" indent="166688">
              <a:lnSpc>
                <a:spcPct val="115000"/>
              </a:lnSpc>
              <a:spcBef>
                <a:spcPts val="0"/>
              </a:spcBef>
            </a:pPr>
            <a:r>
              <a:rPr lang="en-US" sz="1800" dirty="0">
                <a:solidFill>
                  <a:schemeClr val="dk1"/>
                </a:solidFill>
                <a:latin typeface="+mj-lt"/>
                <a:ea typeface="Arial"/>
                <a:cs typeface="Arial"/>
                <a:sym typeface="Arial"/>
              </a:rPr>
              <a:t>Detect plankton in each frame</a:t>
            </a:r>
          </a:p>
          <a:p>
            <a:pPr marL="0" indent="166688">
              <a:lnSpc>
                <a:spcPct val="115000"/>
              </a:lnSpc>
              <a:spcBef>
                <a:spcPts val="0"/>
              </a:spcBef>
            </a:pPr>
            <a:r>
              <a:rPr lang="en-US" sz="1800" dirty="0">
                <a:solidFill>
                  <a:schemeClr val="dk1"/>
                </a:solidFill>
                <a:latin typeface="+mj-lt"/>
                <a:ea typeface="Arial"/>
                <a:cs typeface="Arial"/>
                <a:sym typeface="Arial"/>
              </a:rPr>
              <a:t>Track plankton, maintaining ID across frame boundaries</a:t>
            </a:r>
          </a:p>
          <a:p>
            <a:pPr marL="0" indent="166688">
              <a:lnSpc>
                <a:spcPct val="115000"/>
              </a:lnSpc>
              <a:spcBef>
                <a:spcPts val="0"/>
              </a:spcBef>
            </a:pPr>
            <a:r>
              <a:rPr lang="en-US" sz="1800" dirty="0">
                <a:solidFill>
                  <a:schemeClr val="dk1"/>
                </a:solidFill>
                <a:latin typeface="+mj-lt"/>
                <a:ea typeface="Arial"/>
                <a:cs typeface="Arial"/>
                <a:sym typeface="Arial"/>
              </a:rPr>
              <a:t>Measure aspect ratio and orientation of each object.</a:t>
            </a:r>
          </a:p>
          <a:p>
            <a:pPr marL="0" indent="166688">
              <a:lnSpc>
                <a:spcPct val="115000"/>
              </a:lnSpc>
              <a:spcBef>
                <a:spcPts val="0"/>
              </a:spcBef>
            </a:pPr>
            <a:r>
              <a:rPr lang="en-US" sz="1800" dirty="0">
                <a:solidFill>
                  <a:schemeClr val="dk1"/>
                </a:solidFill>
                <a:latin typeface="+mj-lt"/>
                <a:ea typeface="Arial"/>
                <a:cs typeface="Arial"/>
                <a:sym typeface="Arial"/>
              </a:rPr>
              <a:t>Save an image of an object when it’s aspect ratio or orientation changes.</a:t>
            </a:r>
          </a:p>
        </p:txBody>
      </p:sp>
    </p:spTree>
    <p:extLst>
      <p:ext uri="{BB962C8B-B14F-4D97-AF65-F5344CB8AC3E}">
        <p14:creationId xmlns:p14="http://schemas.microsoft.com/office/powerpoint/2010/main" val="73727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a:spLocks noGrp="1"/>
          </p:cNvSpPr>
          <p:nvPr>
            <p:ph type="body" idx="1"/>
          </p:nvPr>
        </p:nvSpPr>
        <p:spPr>
          <a:xfrm>
            <a:off x="186813" y="1034916"/>
            <a:ext cx="9802224" cy="1929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5600" dirty="0">
                <a:solidFill>
                  <a:schemeClr val="dk1"/>
                </a:solidFill>
                <a:latin typeface="Bell MT"/>
                <a:ea typeface="Bell MT"/>
                <a:cs typeface="Bell MT"/>
                <a:sym typeface="Bell MT"/>
              </a:rPr>
              <a:t>Synthetic Data Augmentation</a:t>
            </a:r>
            <a:r>
              <a:rPr lang="en-US" sz="1100" dirty="0">
                <a:solidFill>
                  <a:schemeClr val="dk1"/>
                </a:solidFill>
                <a:latin typeface="Arial"/>
                <a:ea typeface="Arial"/>
                <a:cs typeface="Arial"/>
                <a:sym typeface="Arial"/>
              </a:rPr>
              <a:t> </a:t>
            </a:r>
            <a:endParaRPr dirty="0">
              <a:solidFill>
                <a:schemeClr val="dk1"/>
              </a:solidFill>
            </a:endParaRPr>
          </a:p>
        </p:txBody>
      </p:sp>
      <p:pic>
        <p:nvPicPr>
          <p:cNvPr id="277" name="Google Shape;277;p30"/>
          <p:cNvPicPr preferRelativeResize="0"/>
          <p:nvPr/>
        </p:nvPicPr>
        <p:blipFill>
          <a:blip r:embed="rId3">
            <a:alphaModFix/>
          </a:blip>
          <a:stretch>
            <a:fillRect/>
          </a:stretch>
        </p:blipFill>
        <p:spPr>
          <a:xfrm>
            <a:off x="97278" y="1898940"/>
            <a:ext cx="8220812" cy="49590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body" idx="1"/>
          </p:nvPr>
        </p:nvSpPr>
        <p:spPr>
          <a:xfrm>
            <a:off x="503244" y="1241525"/>
            <a:ext cx="8686800" cy="702179"/>
          </a:xfrm>
          <a:prstGeom prst="rect">
            <a:avLst/>
          </a:prstGeom>
        </p:spPr>
        <p:txBody>
          <a:bodyPr spcFirstLastPara="1" wrap="square" lIns="91425" tIns="45700" rIns="91425" bIns="45700" anchor="t" anchorCtr="0">
            <a:noAutofit/>
          </a:bodyPr>
          <a:lstStyle/>
          <a:p>
            <a:pPr marL="0" lvl="0" indent="0" algn="ctr" rtl="0">
              <a:lnSpc>
                <a:spcPct val="70000"/>
              </a:lnSpc>
              <a:spcBef>
                <a:spcPts val="0"/>
              </a:spcBef>
              <a:spcAft>
                <a:spcPts val="0"/>
              </a:spcAft>
              <a:buSzPts val="688"/>
              <a:buNone/>
            </a:pPr>
            <a:r>
              <a:rPr lang="en-US" sz="4000" b="1" dirty="0">
                <a:solidFill>
                  <a:schemeClr val="dk1"/>
                </a:solidFill>
                <a:latin typeface="Bell MT"/>
                <a:ea typeface="Bell MT"/>
                <a:cs typeface="Bell MT"/>
                <a:sym typeface="Bell MT"/>
              </a:rPr>
              <a:t>Image Processing Pipeline</a:t>
            </a:r>
            <a:r>
              <a:rPr lang="en-US" sz="2800" b="1" dirty="0">
                <a:solidFill>
                  <a:schemeClr val="dk1"/>
                </a:solidFill>
                <a:latin typeface="Bell MT"/>
                <a:ea typeface="Bell MT"/>
                <a:cs typeface="Bell MT"/>
                <a:sym typeface="Bell MT"/>
              </a:rPr>
              <a:t>     </a:t>
            </a:r>
            <a:endParaRPr b="1" dirty="0"/>
          </a:p>
        </p:txBody>
      </p:sp>
      <p:pic>
        <p:nvPicPr>
          <p:cNvPr id="284" name="Google Shape;284;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5428" y="3375462"/>
            <a:ext cx="3253324" cy="2586486"/>
          </a:xfrm>
          <a:prstGeom prst="rect">
            <a:avLst/>
          </a:prstGeom>
          <a:noFill/>
          <a:ln>
            <a:noFill/>
          </a:ln>
        </p:spPr>
      </p:pic>
      <p:pic>
        <p:nvPicPr>
          <p:cNvPr id="286" name="Google Shape;286;p31"/>
          <p:cNvPicPr preferRelativeResize="0"/>
          <p:nvPr/>
        </p:nvPicPr>
        <p:blipFill rotWithShape="1">
          <a:blip r:embed="rId4" cstate="screen">
            <a:alphaModFix/>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6816093" y="3094831"/>
            <a:ext cx="2032000" cy="1180527"/>
          </a:xfrm>
          <a:prstGeom prst="rect">
            <a:avLst/>
          </a:prstGeom>
          <a:noFill/>
          <a:ln>
            <a:noFill/>
          </a:ln>
        </p:spPr>
      </p:pic>
      <p:pic>
        <p:nvPicPr>
          <p:cNvPr id="287" name="Google Shape;287;p31"/>
          <p:cNvPicPr preferRelativeResize="0"/>
          <p:nvPr/>
        </p:nvPicPr>
        <p:blipFill rotWithShape="1">
          <a:blip r:embed="rId6" cstate="screen">
            <a:alphaModFix/>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7700193" y="4382988"/>
            <a:ext cx="1380477" cy="1319426"/>
          </a:xfrm>
          <a:prstGeom prst="rect">
            <a:avLst/>
          </a:prstGeom>
          <a:noFill/>
          <a:ln>
            <a:noFill/>
          </a:ln>
        </p:spPr>
      </p:pic>
      <p:pic>
        <p:nvPicPr>
          <p:cNvPr id="288" name="Google Shape;288;p31"/>
          <p:cNvPicPr preferRelativeResize="0"/>
          <p:nvPr/>
        </p:nvPicPr>
        <p:blipFill rotWithShape="1">
          <a:blip r:embed="rId8" cstate="screen">
            <a:alphaModFix/>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6586359" y="4374693"/>
            <a:ext cx="1040355" cy="1336016"/>
          </a:xfrm>
          <a:prstGeom prst="rect">
            <a:avLst/>
          </a:prstGeom>
          <a:noFill/>
          <a:ln>
            <a:noFill/>
          </a:ln>
        </p:spPr>
      </p:pic>
      <p:sp>
        <p:nvSpPr>
          <p:cNvPr id="289" name="Google Shape;289;p31"/>
          <p:cNvSpPr txBox="1"/>
          <p:nvPr/>
        </p:nvSpPr>
        <p:spPr>
          <a:xfrm>
            <a:off x="3436553" y="2035099"/>
            <a:ext cx="3000000" cy="151679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lt1"/>
              </a:buClr>
              <a:buSzPts val="2000"/>
              <a:buFont typeface="Avenir"/>
              <a:buNone/>
            </a:pPr>
            <a:r>
              <a:rPr lang="en-US" sz="2800" b="1" dirty="0">
                <a:solidFill>
                  <a:schemeClr val="dk1"/>
                </a:solidFill>
              </a:rPr>
              <a:t>Track</a:t>
            </a:r>
            <a:endParaRPr sz="2800" b="1" dirty="0">
              <a:solidFill>
                <a:schemeClr val="dk1"/>
              </a:solidFill>
            </a:endParaRPr>
          </a:p>
          <a:p>
            <a:pPr marL="0" lvl="0" indent="0" algn="ctr" rtl="0">
              <a:lnSpc>
                <a:spcPct val="90000"/>
              </a:lnSpc>
              <a:spcBef>
                <a:spcPts val="700"/>
              </a:spcBef>
              <a:spcAft>
                <a:spcPts val="0"/>
              </a:spcAft>
              <a:buClr>
                <a:schemeClr val="lt1"/>
              </a:buClr>
              <a:buSzPts val="1100"/>
              <a:buFont typeface="Avenir"/>
              <a:buNone/>
            </a:pPr>
            <a:r>
              <a:rPr lang="en-US" sz="2000" dirty="0">
                <a:solidFill>
                  <a:schemeClr val="dk1"/>
                </a:solidFill>
              </a:rPr>
              <a:t>Maintain object ID across frames</a:t>
            </a:r>
            <a:endParaRPr sz="2000" dirty="0">
              <a:solidFill>
                <a:schemeClr val="dk1"/>
              </a:solidFill>
            </a:endParaRPr>
          </a:p>
          <a:p>
            <a:pPr marL="0" lvl="0" indent="0" algn="ctr" rtl="0">
              <a:lnSpc>
                <a:spcPct val="90000"/>
              </a:lnSpc>
              <a:spcBef>
                <a:spcPts val="385"/>
              </a:spcBef>
              <a:spcAft>
                <a:spcPts val="0"/>
              </a:spcAft>
              <a:buClr>
                <a:schemeClr val="lt1"/>
              </a:buClr>
              <a:buSzPts val="1100"/>
              <a:buFont typeface="Avenir"/>
              <a:buNone/>
            </a:pPr>
            <a:endParaRPr sz="1800" b="1" dirty="0">
              <a:solidFill>
                <a:schemeClr val="dk1"/>
              </a:solidFill>
              <a:latin typeface="Avenir"/>
              <a:ea typeface="Avenir"/>
              <a:cs typeface="Avenir"/>
              <a:sym typeface="Avenir"/>
            </a:endParaRPr>
          </a:p>
        </p:txBody>
      </p:sp>
      <p:sp>
        <p:nvSpPr>
          <p:cNvPr id="290" name="Google Shape;290;p31"/>
          <p:cNvSpPr txBox="1"/>
          <p:nvPr/>
        </p:nvSpPr>
        <p:spPr>
          <a:xfrm>
            <a:off x="6080670" y="1950834"/>
            <a:ext cx="3000000" cy="1034099"/>
          </a:xfrm>
          <a:prstGeom prst="rect">
            <a:avLst/>
          </a:prstGeom>
          <a:noFill/>
          <a:ln>
            <a:noFill/>
          </a:ln>
        </p:spPr>
        <p:txBody>
          <a:bodyPr spcFirstLastPara="1" wrap="square" lIns="91425" tIns="91425" rIns="91425" bIns="91425" anchor="t" anchorCtr="0">
            <a:spAutoFit/>
          </a:bodyPr>
          <a:lstStyle/>
          <a:p>
            <a:pPr marL="0" lvl="0" indent="457200" algn="ctr" rtl="0">
              <a:lnSpc>
                <a:spcPct val="115000"/>
              </a:lnSpc>
              <a:spcBef>
                <a:spcPts val="0"/>
              </a:spcBef>
              <a:spcAft>
                <a:spcPts val="0"/>
              </a:spcAft>
              <a:buClr>
                <a:schemeClr val="dk1"/>
              </a:buClr>
              <a:buSzPts val="1100"/>
              <a:buFont typeface="Arial"/>
              <a:buNone/>
            </a:pPr>
            <a:r>
              <a:rPr lang="en-US" sz="2800" b="1" dirty="0">
                <a:solidFill>
                  <a:schemeClr val="dk1"/>
                </a:solidFill>
              </a:rPr>
              <a:t>Capture</a:t>
            </a:r>
            <a:endParaRPr sz="2800" b="1" dirty="0">
              <a:solidFill>
                <a:schemeClr val="dk1"/>
              </a:solidFill>
            </a:endParaRPr>
          </a:p>
          <a:p>
            <a:pPr marL="0" lvl="0" indent="457200" algn="ctr" rtl="0">
              <a:lnSpc>
                <a:spcPct val="115000"/>
              </a:lnSpc>
              <a:spcBef>
                <a:spcPts val="0"/>
              </a:spcBef>
              <a:spcAft>
                <a:spcPts val="0"/>
              </a:spcAft>
              <a:buClr>
                <a:schemeClr val="dk1"/>
              </a:buClr>
              <a:buSzPts val="1100"/>
              <a:buFont typeface="Arial"/>
              <a:buNone/>
            </a:pPr>
            <a:r>
              <a:rPr lang="en-US" sz="2000" dirty="0">
                <a:solidFill>
                  <a:schemeClr val="dk1"/>
                </a:solidFill>
              </a:rPr>
              <a:t>Save salient images</a:t>
            </a:r>
            <a:endParaRPr sz="2000" dirty="0">
              <a:solidFill>
                <a:schemeClr val="dk1"/>
              </a:solidFill>
            </a:endParaRPr>
          </a:p>
        </p:txBody>
      </p:sp>
      <p:sp>
        <p:nvSpPr>
          <p:cNvPr id="291" name="Google Shape;291;p31"/>
          <p:cNvSpPr txBox="1"/>
          <p:nvPr/>
        </p:nvSpPr>
        <p:spPr>
          <a:xfrm>
            <a:off x="212558" y="1993292"/>
            <a:ext cx="3177663" cy="1600408"/>
          </a:xfrm>
          <a:prstGeom prst="rect">
            <a:avLst/>
          </a:prstGeom>
          <a:noFill/>
          <a:ln>
            <a:noFill/>
          </a:ln>
        </p:spPr>
        <p:txBody>
          <a:bodyPr spcFirstLastPara="1" wrap="square" lIns="91425" tIns="91425" rIns="91425" bIns="91425" anchor="t" anchorCtr="0">
            <a:spAutoFit/>
          </a:bodyPr>
          <a:lstStyle/>
          <a:p>
            <a:pPr lvl="0" indent="4763" algn="ctr" rtl="0">
              <a:lnSpc>
                <a:spcPct val="115000"/>
              </a:lnSpc>
              <a:spcBef>
                <a:spcPts val="0"/>
              </a:spcBef>
              <a:spcAft>
                <a:spcPts val="0"/>
              </a:spcAft>
              <a:buNone/>
            </a:pPr>
            <a:r>
              <a:rPr lang="en-US" sz="2800" b="1" dirty="0">
                <a:solidFill>
                  <a:schemeClr val="dk1"/>
                </a:solidFill>
              </a:rPr>
              <a:t>Detect</a:t>
            </a:r>
          </a:p>
          <a:p>
            <a:pPr marL="0" lvl="0" indent="0" algn="ctr" rtl="0">
              <a:lnSpc>
                <a:spcPct val="115000"/>
              </a:lnSpc>
              <a:spcBef>
                <a:spcPts val="0"/>
              </a:spcBef>
              <a:spcAft>
                <a:spcPts val="0"/>
              </a:spcAft>
              <a:buNone/>
            </a:pPr>
            <a:r>
              <a:rPr lang="en-US" sz="2000" dirty="0">
                <a:solidFill>
                  <a:schemeClr val="dk1"/>
                </a:solidFill>
              </a:rPr>
              <a:t>Detect objects in frame</a:t>
            </a:r>
          </a:p>
          <a:p>
            <a:pPr marL="457200" lvl="0" indent="457200" algn="ctr" rtl="0">
              <a:lnSpc>
                <a:spcPct val="115000"/>
              </a:lnSpc>
              <a:spcBef>
                <a:spcPts val="0"/>
              </a:spcBef>
              <a:spcAft>
                <a:spcPts val="0"/>
              </a:spcAft>
              <a:buNone/>
            </a:pPr>
            <a:endParaRPr sz="3200" dirty="0">
              <a:solidFill>
                <a:schemeClr val="dk1"/>
              </a:solidFill>
            </a:endParaRPr>
          </a:p>
        </p:txBody>
      </p:sp>
      <p:pic>
        <p:nvPicPr>
          <p:cNvPr id="292" name="Google Shape;292;p3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561689" y="3375462"/>
            <a:ext cx="2841817" cy="25864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body" idx="1"/>
          </p:nvPr>
        </p:nvSpPr>
        <p:spPr>
          <a:xfrm>
            <a:off x="1160206" y="1341525"/>
            <a:ext cx="2900517" cy="927941"/>
          </a:xfrm>
          <a:prstGeom prst="rect">
            <a:avLst/>
          </a:prstGeom>
        </p:spPr>
        <p:txBody>
          <a:bodyPr spcFirstLastPara="1" wrap="square" lIns="91425" tIns="45700" rIns="91425" bIns="45700" anchor="t" anchorCtr="0">
            <a:normAutofit/>
          </a:bodyPr>
          <a:lstStyle/>
          <a:p>
            <a:pPr marL="0" lvl="0" indent="0" algn="ctr" rtl="0">
              <a:lnSpc>
                <a:spcPct val="70000"/>
              </a:lnSpc>
              <a:spcBef>
                <a:spcPts val="0"/>
              </a:spcBef>
              <a:spcAft>
                <a:spcPts val="0"/>
              </a:spcAft>
              <a:buClr>
                <a:schemeClr val="lt1"/>
              </a:buClr>
              <a:buSzPts val="358"/>
              <a:buFont typeface="Bell MT"/>
              <a:buNone/>
            </a:pPr>
            <a:r>
              <a:rPr lang="en-US" sz="3199" b="1" dirty="0">
                <a:solidFill>
                  <a:schemeClr val="dk1"/>
                </a:solidFill>
                <a:latin typeface="Bell MT"/>
                <a:ea typeface="Bell MT"/>
                <a:cs typeface="Bell MT"/>
                <a:sym typeface="Bell MT"/>
              </a:rPr>
              <a:t>Synthetic</a:t>
            </a:r>
          </a:p>
          <a:p>
            <a:pPr marL="0" lvl="0" indent="0" algn="ctr" rtl="0">
              <a:lnSpc>
                <a:spcPct val="70000"/>
              </a:lnSpc>
              <a:spcBef>
                <a:spcPts val="0"/>
              </a:spcBef>
              <a:spcAft>
                <a:spcPts val="0"/>
              </a:spcAft>
              <a:buClr>
                <a:schemeClr val="lt1"/>
              </a:buClr>
              <a:buSzPts val="358"/>
              <a:buFont typeface="Bell MT"/>
              <a:buNone/>
            </a:pPr>
            <a:r>
              <a:rPr lang="en-US" sz="3199" b="1" dirty="0">
                <a:solidFill>
                  <a:schemeClr val="dk1"/>
                </a:solidFill>
                <a:latin typeface="Bell MT"/>
                <a:ea typeface="Bell MT"/>
                <a:cs typeface="Bell MT"/>
                <a:sym typeface="Bell MT"/>
              </a:rPr>
              <a:t>Augmentation</a:t>
            </a:r>
            <a:endParaRPr sz="3849" b="1" dirty="0">
              <a:solidFill>
                <a:schemeClr val="dk1"/>
              </a:solidFill>
              <a:latin typeface="Bell MT"/>
              <a:ea typeface="Bell MT"/>
              <a:cs typeface="Bell MT"/>
              <a:sym typeface="Bell MT"/>
            </a:endParaRPr>
          </a:p>
          <a:p>
            <a:pPr marL="0" lvl="0" indent="0" algn="ctr" rtl="0">
              <a:lnSpc>
                <a:spcPct val="80000"/>
              </a:lnSpc>
              <a:spcBef>
                <a:spcPts val="360"/>
              </a:spcBef>
              <a:spcAft>
                <a:spcPts val="0"/>
              </a:spcAft>
              <a:buSzPts val="358"/>
              <a:buNone/>
            </a:pPr>
            <a:endParaRPr sz="1040" b="1" dirty="0">
              <a:solidFill>
                <a:schemeClr val="dk1"/>
              </a:solidFill>
            </a:endParaRPr>
          </a:p>
        </p:txBody>
      </p:sp>
      <p:pic>
        <p:nvPicPr>
          <p:cNvPr id="299" name="Google Shape;299;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500" y="2368125"/>
            <a:ext cx="4548126" cy="3379100"/>
          </a:xfrm>
          <a:prstGeom prst="rect">
            <a:avLst/>
          </a:prstGeom>
          <a:noFill/>
          <a:ln>
            <a:noFill/>
          </a:ln>
        </p:spPr>
      </p:pic>
      <p:pic>
        <p:nvPicPr>
          <p:cNvPr id="300" name="Google Shape;300;p32"/>
          <p:cNvPicPr preferRelativeResize="0"/>
          <p:nvPr/>
        </p:nvPicPr>
        <p:blipFill>
          <a:blip r:embed="rId4" cstate="screen">
            <a:alphaModFix/>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4838839" y="2269466"/>
            <a:ext cx="4123948" cy="3576418"/>
          </a:xfrm>
          <a:prstGeom prst="rect">
            <a:avLst/>
          </a:prstGeom>
          <a:noFill/>
          <a:ln>
            <a:noFill/>
          </a:ln>
        </p:spPr>
      </p:pic>
      <p:sp>
        <p:nvSpPr>
          <p:cNvPr id="2" name="Rectangle 1">
            <a:extLst>
              <a:ext uri="{FF2B5EF4-FFF2-40B4-BE49-F238E27FC236}">
                <a16:creationId xmlns:a16="http://schemas.microsoft.com/office/drawing/2014/main" id="{820644FE-156B-4CC8-BA77-164CFC78F923}"/>
              </a:ext>
            </a:extLst>
          </p:cNvPr>
          <p:cNvSpPr/>
          <p:nvPr/>
        </p:nvSpPr>
        <p:spPr>
          <a:xfrm>
            <a:off x="4767127" y="3296067"/>
            <a:ext cx="778268" cy="254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49DFC7-9B13-4AA6-B097-3CF959E4C64A}"/>
              </a:ext>
            </a:extLst>
          </p:cNvPr>
          <p:cNvSpPr/>
          <p:nvPr/>
        </p:nvSpPr>
        <p:spPr>
          <a:xfrm>
            <a:off x="8365732" y="3296644"/>
            <a:ext cx="778268" cy="254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98;p32">
            <a:extLst>
              <a:ext uri="{FF2B5EF4-FFF2-40B4-BE49-F238E27FC236}">
                <a16:creationId xmlns:a16="http://schemas.microsoft.com/office/drawing/2014/main" id="{FAE4E245-BD98-4F44-B997-D8EB39C9A66D}"/>
              </a:ext>
            </a:extLst>
          </p:cNvPr>
          <p:cNvSpPr txBox="1">
            <a:spLocks/>
          </p:cNvSpPr>
          <p:nvPr/>
        </p:nvSpPr>
        <p:spPr>
          <a:xfrm>
            <a:off x="5465215" y="1340947"/>
            <a:ext cx="2900517" cy="9279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7F7F7F"/>
              </a:buClr>
              <a:buSzPts val="1800"/>
              <a:buFont typeface="Arial"/>
              <a:buChar char="•"/>
              <a:defRPr sz="3200" b="0" i="0" u="none" strike="noStrike" cap="none">
                <a:solidFill>
                  <a:srgbClr val="7F7F7F"/>
                </a:solidFill>
                <a:latin typeface="Calibri"/>
                <a:ea typeface="Calibri"/>
                <a:cs typeface="Calibri"/>
                <a:sym typeface="Calibri"/>
              </a:defRPr>
            </a:lvl1pPr>
            <a:lvl2pPr marL="914400" marR="0" lvl="1" indent="-342900" algn="l" rtl="0">
              <a:lnSpc>
                <a:spcPct val="100000"/>
              </a:lnSpc>
              <a:spcBef>
                <a:spcPts val="360"/>
              </a:spcBef>
              <a:spcAft>
                <a:spcPts val="0"/>
              </a:spcAft>
              <a:buClr>
                <a:srgbClr val="7F7F7F"/>
              </a:buClr>
              <a:buSzPts val="1800"/>
              <a:buFont typeface="Arial"/>
              <a:buChar char="–"/>
              <a:defRPr sz="2800" b="0" i="0" u="none" strike="noStrike" cap="none">
                <a:solidFill>
                  <a:srgbClr val="7F7F7F"/>
                </a:solidFill>
                <a:latin typeface="Calibri"/>
                <a:ea typeface="Calibri"/>
                <a:cs typeface="Calibri"/>
                <a:sym typeface="Calibri"/>
              </a:defRPr>
            </a:lvl2pPr>
            <a:lvl3pPr marL="1371600" marR="0" lvl="2" indent="-342900" algn="l" rtl="0">
              <a:lnSpc>
                <a:spcPct val="100000"/>
              </a:lnSpc>
              <a:spcBef>
                <a:spcPts val="360"/>
              </a:spcBef>
              <a:spcAft>
                <a:spcPts val="0"/>
              </a:spcAft>
              <a:buClr>
                <a:srgbClr val="7F7F7F"/>
              </a:buClr>
              <a:buSzPts val="1800"/>
              <a:buFont typeface="Arial"/>
              <a:buChar char="•"/>
              <a:defRPr sz="2400" b="0" i="0" u="none" strike="noStrike" cap="none">
                <a:solidFill>
                  <a:srgbClr val="7F7F7F"/>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7F7F7F"/>
              </a:buClr>
              <a:buSzPts val="1800"/>
              <a:buFont typeface="Arial"/>
              <a:buChar char="–"/>
              <a:defRPr sz="2000" b="0" i="0" u="none" strike="noStrike" cap="none">
                <a:solidFill>
                  <a:srgbClr val="7F7F7F"/>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7F7F7F"/>
              </a:buClr>
              <a:buSzPts val="1800"/>
              <a:buFont typeface="Arial"/>
              <a:buChar char="»"/>
              <a:defRPr sz="2000" b="0" i="0" u="none" strike="noStrike" cap="none">
                <a:solidFill>
                  <a:srgbClr val="7F7F7F"/>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lgn="ctr">
              <a:lnSpc>
                <a:spcPct val="70000"/>
              </a:lnSpc>
              <a:spcBef>
                <a:spcPts val="0"/>
              </a:spcBef>
              <a:buClr>
                <a:schemeClr val="lt1"/>
              </a:buClr>
              <a:buSzPts val="358"/>
              <a:buFont typeface="Bell MT"/>
              <a:buNone/>
            </a:pPr>
            <a:r>
              <a:rPr lang="en-US" sz="3199" b="1" dirty="0">
                <a:solidFill>
                  <a:schemeClr val="dk1"/>
                </a:solidFill>
                <a:latin typeface="Bell MT"/>
                <a:ea typeface="Bell MT"/>
                <a:cs typeface="Bell MT"/>
                <a:sym typeface="Bell MT"/>
              </a:rPr>
              <a:t>Real</a:t>
            </a:r>
          </a:p>
          <a:p>
            <a:pPr marL="0" indent="0" algn="ctr">
              <a:lnSpc>
                <a:spcPct val="70000"/>
              </a:lnSpc>
              <a:spcBef>
                <a:spcPts val="0"/>
              </a:spcBef>
              <a:buClr>
                <a:schemeClr val="lt1"/>
              </a:buClr>
              <a:buSzPts val="358"/>
              <a:buFont typeface="Bell MT"/>
              <a:buNone/>
            </a:pPr>
            <a:r>
              <a:rPr lang="en-US" sz="3199" b="1" dirty="0">
                <a:solidFill>
                  <a:schemeClr val="dk1"/>
                </a:solidFill>
                <a:latin typeface="Bell MT"/>
                <a:ea typeface="Bell MT"/>
                <a:cs typeface="Bell MT"/>
                <a:sym typeface="Bell MT"/>
              </a:rPr>
              <a:t>Augmentation</a:t>
            </a:r>
            <a:endParaRPr lang="en-US" sz="3849" b="1" dirty="0">
              <a:solidFill>
                <a:schemeClr val="dk1"/>
              </a:solidFill>
              <a:latin typeface="Bell MT"/>
              <a:ea typeface="Bell MT"/>
              <a:cs typeface="Bell MT"/>
              <a:sym typeface="Bell MT"/>
            </a:endParaRPr>
          </a:p>
          <a:p>
            <a:pPr marL="0" indent="0" algn="ctr">
              <a:lnSpc>
                <a:spcPct val="80000"/>
              </a:lnSpc>
              <a:buSzPts val="358"/>
              <a:buFont typeface="Arial"/>
              <a:buNone/>
            </a:pPr>
            <a:endParaRPr lang="en-US" sz="104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body" idx="1"/>
          </p:nvPr>
        </p:nvSpPr>
        <p:spPr>
          <a:xfrm>
            <a:off x="457200" y="1285568"/>
            <a:ext cx="8229600" cy="1111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6000" dirty="0">
                <a:solidFill>
                  <a:schemeClr val="dk1"/>
                </a:solidFill>
                <a:latin typeface="Bell MT"/>
                <a:ea typeface="Bell MT"/>
                <a:cs typeface="Bell MT"/>
                <a:sym typeface="Bell MT"/>
              </a:rPr>
              <a:t>Future work</a:t>
            </a:r>
            <a:r>
              <a:rPr lang="en-US" sz="1100" dirty="0">
                <a:solidFill>
                  <a:schemeClr val="dk1"/>
                </a:solidFill>
                <a:latin typeface="Arial"/>
                <a:ea typeface="Arial"/>
                <a:cs typeface="Arial"/>
                <a:sym typeface="Arial"/>
              </a:rPr>
              <a:t> </a:t>
            </a:r>
            <a:endParaRPr dirty="0">
              <a:solidFill>
                <a:schemeClr val="dk1"/>
              </a:solidFill>
            </a:endParaRPr>
          </a:p>
        </p:txBody>
      </p:sp>
      <p:sp>
        <p:nvSpPr>
          <p:cNvPr id="307" name="Google Shape;307;p33"/>
          <p:cNvSpPr txBox="1"/>
          <p:nvPr/>
        </p:nvSpPr>
        <p:spPr>
          <a:xfrm>
            <a:off x="457200" y="2397068"/>
            <a:ext cx="8578645" cy="2185183"/>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1000"/>
              </a:spcBef>
              <a:spcAft>
                <a:spcPts val="0"/>
              </a:spcAft>
              <a:buNone/>
            </a:pPr>
            <a:r>
              <a:rPr lang="en-US" sz="2800" dirty="0">
                <a:solidFill>
                  <a:schemeClr val="dk1"/>
                </a:solidFill>
              </a:rPr>
              <a:t>• Make detector more selective of desired objects</a:t>
            </a:r>
            <a:endParaRPr sz="2800" dirty="0">
              <a:solidFill>
                <a:schemeClr val="dk1"/>
              </a:solidFill>
            </a:endParaRPr>
          </a:p>
          <a:p>
            <a:pPr marL="0" lvl="0" indent="0" algn="l" rtl="0">
              <a:lnSpc>
                <a:spcPct val="125000"/>
              </a:lnSpc>
              <a:spcBef>
                <a:spcPts val="1000"/>
              </a:spcBef>
              <a:spcAft>
                <a:spcPts val="0"/>
              </a:spcAft>
              <a:buNone/>
            </a:pPr>
            <a:r>
              <a:rPr lang="en-US" sz="2800" dirty="0">
                <a:solidFill>
                  <a:schemeClr val="dk1"/>
                </a:solidFill>
              </a:rPr>
              <a:t>• Extract object morphological (shape) features</a:t>
            </a:r>
            <a:endParaRPr sz="2800" dirty="0">
              <a:solidFill>
                <a:schemeClr val="dk1"/>
              </a:solidFill>
            </a:endParaRPr>
          </a:p>
          <a:p>
            <a:pPr marL="0" lvl="0" indent="0" algn="l" rtl="0">
              <a:lnSpc>
                <a:spcPct val="125000"/>
              </a:lnSpc>
              <a:spcBef>
                <a:spcPts val="1000"/>
              </a:spcBef>
              <a:spcAft>
                <a:spcPts val="0"/>
              </a:spcAft>
              <a:buNone/>
            </a:pPr>
            <a:r>
              <a:rPr lang="en-US" sz="2800" dirty="0">
                <a:solidFill>
                  <a:schemeClr val="dk1"/>
                </a:solidFill>
              </a:rPr>
              <a:t>• Use features to train machine learning classifiers</a:t>
            </a:r>
            <a:endParaRPr sz="28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body" idx="1"/>
          </p:nvPr>
        </p:nvSpPr>
        <p:spPr>
          <a:xfrm>
            <a:off x="457200" y="4358313"/>
            <a:ext cx="8229600" cy="877200"/>
          </a:xfrm>
          <a:prstGeom prst="rect">
            <a:avLst/>
          </a:prstGeom>
        </p:spPr>
        <p:txBody>
          <a:bodyPr spcFirstLastPara="1" wrap="square" lIns="91425" tIns="45700" rIns="91425" bIns="45700" anchor="t" anchorCtr="0">
            <a:spAutoFit/>
          </a:bodyPr>
          <a:lstStyle/>
          <a:p>
            <a:pPr marL="0" lvl="0" indent="0" algn="ctr" rtl="0">
              <a:spcBef>
                <a:spcPts val="360"/>
              </a:spcBef>
              <a:spcAft>
                <a:spcPts val="0"/>
              </a:spcAft>
              <a:buNone/>
            </a:pPr>
            <a:r>
              <a:rPr lang="en-US" sz="2400" dirty="0">
                <a:solidFill>
                  <a:srgbClr val="222222"/>
                </a:solidFill>
              </a:rPr>
              <a:t>Salma Ahmed</a:t>
            </a:r>
            <a:endParaRPr sz="2400" dirty="0">
              <a:solidFill>
                <a:srgbClr val="222222"/>
              </a:solidFill>
            </a:endParaRPr>
          </a:p>
          <a:p>
            <a:pPr marL="0" lvl="0" indent="0" algn="ctr" rtl="0">
              <a:spcBef>
                <a:spcPts val="360"/>
              </a:spcBef>
              <a:spcAft>
                <a:spcPts val="0"/>
              </a:spcAft>
              <a:buNone/>
            </a:pPr>
            <a:r>
              <a:rPr lang="en-US" sz="2400" dirty="0">
                <a:solidFill>
                  <a:srgbClr val="222222"/>
                </a:solidFill>
              </a:rPr>
              <a:t>1st Year MS in Chemistry</a:t>
            </a:r>
            <a:endParaRPr sz="2400" dirty="0">
              <a:solidFill>
                <a:srgbClr val="222222"/>
              </a:solidFill>
            </a:endParaRPr>
          </a:p>
        </p:txBody>
      </p:sp>
      <p:sp>
        <p:nvSpPr>
          <p:cNvPr id="216" name="Google Shape;216;p25"/>
          <p:cNvSpPr txBox="1">
            <a:spLocks noGrp="1"/>
          </p:cNvSpPr>
          <p:nvPr>
            <p:ph type="title" idx="4294967295"/>
          </p:nvPr>
        </p:nvSpPr>
        <p:spPr>
          <a:xfrm>
            <a:off x="194188" y="2216684"/>
            <a:ext cx="8812160" cy="1877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t>Developing a Graphical User Interface (GUI) to Improve Image Detection </a:t>
            </a:r>
            <a:endParaRPr sz="4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body" idx="1"/>
          </p:nvPr>
        </p:nvSpPr>
        <p:spPr>
          <a:xfrm>
            <a:off x="344129" y="1551796"/>
            <a:ext cx="8672052" cy="4475378"/>
          </a:xfrm>
          <a:prstGeom prst="rect">
            <a:avLst/>
          </a:prstGeom>
          <a:ln w="19050" cap="flat" cmpd="sng">
            <a:noFill/>
            <a:prstDash val="solid"/>
            <a:round/>
            <a:headEnd type="none" w="sm" len="sm"/>
            <a:tailEnd type="none" w="sm" len="sm"/>
          </a:ln>
        </p:spPr>
        <p:txBody>
          <a:bodyPr spcFirstLastPara="1" wrap="square" lIns="91425" tIns="45700" rIns="91425" bIns="45700" anchor="t" anchorCtr="0">
            <a:normAutofit/>
          </a:bodyPr>
          <a:lstStyle/>
          <a:p>
            <a:pPr marL="0" lvl="0" indent="0" rtl="0">
              <a:lnSpc>
                <a:spcPct val="115000"/>
              </a:lnSpc>
              <a:spcBef>
                <a:spcPts val="0"/>
              </a:spcBef>
              <a:spcAft>
                <a:spcPts val="0"/>
              </a:spcAft>
              <a:buNone/>
            </a:pPr>
            <a:endParaRPr lang="en-US" sz="700" dirty="0">
              <a:solidFill>
                <a:schemeClr val="dk1"/>
              </a:solidFill>
              <a:latin typeface="Arial"/>
              <a:ea typeface="Arial"/>
              <a:cs typeface="Arial"/>
              <a:sym typeface="Arial"/>
            </a:endParaRPr>
          </a:p>
          <a:p>
            <a:pPr marL="0" indent="0">
              <a:lnSpc>
                <a:spcPct val="115000"/>
              </a:lnSpc>
              <a:spcBef>
                <a:spcPts val="0"/>
              </a:spcBef>
              <a:buNone/>
            </a:pPr>
            <a:r>
              <a:rPr lang="en-US" sz="1800" b="1" dirty="0">
                <a:solidFill>
                  <a:schemeClr val="dk1"/>
                </a:solidFill>
                <a:latin typeface="+mj-lt"/>
                <a:ea typeface="Arial"/>
                <a:cs typeface="Arial"/>
                <a:sym typeface="Arial"/>
              </a:rPr>
              <a:t>Problem: </a:t>
            </a:r>
          </a:p>
          <a:p>
            <a:pPr marL="0" indent="0">
              <a:lnSpc>
                <a:spcPct val="115000"/>
              </a:lnSpc>
              <a:spcBef>
                <a:spcPts val="0"/>
              </a:spcBef>
              <a:buNone/>
            </a:pPr>
            <a:r>
              <a:rPr lang="en-US" sz="1800" dirty="0">
                <a:solidFill>
                  <a:schemeClr val="dk1"/>
                </a:solidFill>
                <a:latin typeface="+mj-lt"/>
              </a:rPr>
              <a:t>Holographic images and videos need to be reconstructed for proper viewing. This requires the adjustment of several parameters including image blurring, binary quantization threshold, and selection of minimum and maximum of detected object area. The current software requires a sequence of keystrokes to vary these parameters.</a:t>
            </a:r>
          </a:p>
          <a:p>
            <a:pPr marL="0" lvl="0" indent="0" rtl="0">
              <a:lnSpc>
                <a:spcPct val="115000"/>
              </a:lnSpc>
              <a:spcBef>
                <a:spcPts val="0"/>
              </a:spcBef>
              <a:spcAft>
                <a:spcPts val="0"/>
              </a:spcAft>
              <a:buNone/>
            </a:pPr>
            <a:endParaRPr lang="en-US" sz="1800" b="1" dirty="0">
              <a:solidFill>
                <a:schemeClr val="dk1"/>
              </a:solidFill>
              <a:latin typeface="+mj-lt"/>
              <a:ea typeface="Arial"/>
              <a:cs typeface="Arial"/>
              <a:sym typeface="Arial"/>
            </a:endParaRPr>
          </a:p>
          <a:p>
            <a:pPr marL="0" lvl="0" indent="0" rtl="0">
              <a:lnSpc>
                <a:spcPct val="115000"/>
              </a:lnSpc>
              <a:spcBef>
                <a:spcPts val="0"/>
              </a:spcBef>
              <a:spcAft>
                <a:spcPts val="0"/>
              </a:spcAft>
              <a:buNone/>
            </a:pPr>
            <a:r>
              <a:rPr lang="en-US" sz="1800" b="1" dirty="0">
                <a:solidFill>
                  <a:schemeClr val="dk1"/>
                </a:solidFill>
                <a:latin typeface="+mj-lt"/>
                <a:ea typeface="Arial"/>
                <a:cs typeface="Arial"/>
                <a:sym typeface="Arial"/>
              </a:rPr>
              <a:t>Solution:</a:t>
            </a:r>
          </a:p>
          <a:p>
            <a:pPr marL="0" lvl="0" indent="0" rtl="0">
              <a:lnSpc>
                <a:spcPct val="115000"/>
              </a:lnSpc>
              <a:spcBef>
                <a:spcPts val="0"/>
              </a:spcBef>
              <a:spcAft>
                <a:spcPts val="0"/>
              </a:spcAft>
              <a:buNone/>
            </a:pPr>
            <a:r>
              <a:rPr lang="en-US" sz="1800" dirty="0">
                <a:solidFill>
                  <a:schemeClr val="dk1"/>
                </a:solidFill>
                <a:latin typeface="+mj-lt"/>
                <a:ea typeface="Arial"/>
                <a:cs typeface="Arial"/>
                <a:sym typeface="Arial"/>
              </a:rPr>
              <a:t>Create a mouse-driven graphical user interface (GUI) so users can adjust sliders to change image processing parameters. Include method to save and name reconstructed images, video clips and detection files.</a:t>
            </a:r>
          </a:p>
        </p:txBody>
      </p:sp>
    </p:spTree>
    <p:extLst>
      <p:ext uri="{BB962C8B-B14F-4D97-AF65-F5344CB8AC3E}">
        <p14:creationId xmlns:p14="http://schemas.microsoft.com/office/powerpoint/2010/main" val="37407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3" name="Google Shape;223;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6610" y="2054783"/>
            <a:ext cx="4359150" cy="4371375"/>
          </a:xfrm>
          <a:prstGeom prst="rect">
            <a:avLst/>
          </a:prstGeom>
          <a:noFill/>
          <a:ln>
            <a:noFill/>
          </a:ln>
        </p:spPr>
      </p:pic>
      <p:sp>
        <p:nvSpPr>
          <p:cNvPr id="225" name="Google Shape;225;p26"/>
          <p:cNvSpPr txBox="1">
            <a:spLocks noGrp="1"/>
          </p:cNvSpPr>
          <p:nvPr>
            <p:ph type="title" idx="4294967295"/>
          </p:nvPr>
        </p:nvSpPr>
        <p:spPr>
          <a:xfrm>
            <a:off x="296650" y="1217900"/>
            <a:ext cx="8390100" cy="911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US" sz="3200" b="1" dirty="0"/>
              <a:t>Previous detect program uses key functions to adjust image processing parameters</a:t>
            </a:r>
            <a:endParaRPr sz="3200" b="1" dirty="0"/>
          </a:p>
        </p:txBody>
      </p:sp>
      <p:pic>
        <p:nvPicPr>
          <p:cNvPr id="226" name="Google Shape;226;p2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175192" y="2869325"/>
            <a:ext cx="2934758" cy="1918426"/>
          </a:xfrm>
          <a:prstGeom prst="rect">
            <a:avLst/>
          </a:prstGeom>
          <a:noFill/>
          <a:ln>
            <a:noFill/>
          </a:ln>
        </p:spPr>
      </p:pic>
      <p:sp>
        <p:nvSpPr>
          <p:cNvPr id="227" name="Google Shape;227;p26"/>
          <p:cNvSpPr/>
          <p:nvPr/>
        </p:nvSpPr>
        <p:spPr>
          <a:xfrm>
            <a:off x="7037317" y="3377975"/>
            <a:ext cx="434456" cy="369300"/>
          </a:xfrm>
          <a:prstGeom prst="ellipse">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5647767" y="3747275"/>
            <a:ext cx="434456" cy="369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txBox="1"/>
          <p:nvPr/>
        </p:nvSpPr>
        <p:spPr>
          <a:xfrm>
            <a:off x="7983942" y="2469125"/>
            <a:ext cx="801908"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Calibri"/>
                <a:ea typeface="Calibri"/>
                <a:cs typeface="Calibri"/>
                <a:sym typeface="Calibri"/>
              </a:rPr>
              <a:t>threshold</a:t>
            </a:r>
            <a:endParaRPr sz="1200">
              <a:latin typeface="Calibri"/>
              <a:ea typeface="Calibri"/>
              <a:cs typeface="Calibri"/>
              <a:sym typeface="Calibri"/>
            </a:endParaRPr>
          </a:p>
        </p:txBody>
      </p:sp>
      <p:sp>
        <p:nvSpPr>
          <p:cNvPr id="230" name="Google Shape;230;p26"/>
          <p:cNvSpPr txBox="1"/>
          <p:nvPr/>
        </p:nvSpPr>
        <p:spPr>
          <a:xfrm>
            <a:off x="4088891" y="4418450"/>
            <a:ext cx="1107863"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Calibri"/>
                <a:ea typeface="Calibri"/>
                <a:cs typeface="Calibri"/>
                <a:sym typeface="Calibri"/>
              </a:rPr>
              <a:t>minimum area</a:t>
            </a:r>
            <a:endParaRPr sz="1200">
              <a:latin typeface="Calibri"/>
              <a:ea typeface="Calibri"/>
              <a:cs typeface="Calibri"/>
              <a:sym typeface="Calibri"/>
            </a:endParaRPr>
          </a:p>
        </p:txBody>
      </p:sp>
      <p:cxnSp>
        <p:nvCxnSpPr>
          <p:cNvPr id="231" name="Google Shape;231;p26"/>
          <p:cNvCxnSpPr>
            <a:stCxn id="227" idx="6"/>
            <a:endCxn id="229" idx="2"/>
          </p:cNvCxnSpPr>
          <p:nvPr/>
        </p:nvCxnSpPr>
        <p:spPr>
          <a:xfrm flipV="1">
            <a:off x="7471773" y="2838425"/>
            <a:ext cx="913123" cy="724200"/>
          </a:xfrm>
          <a:prstGeom prst="straightConnector1">
            <a:avLst/>
          </a:prstGeom>
          <a:noFill/>
          <a:ln w="19050" cap="flat" cmpd="sng">
            <a:solidFill>
              <a:schemeClr val="accent6"/>
            </a:solidFill>
            <a:prstDash val="solid"/>
            <a:round/>
            <a:headEnd type="none" w="med" len="med"/>
            <a:tailEnd type="none" w="med" len="med"/>
          </a:ln>
        </p:spPr>
      </p:cxnSp>
      <p:cxnSp>
        <p:nvCxnSpPr>
          <p:cNvPr id="232" name="Google Shape;232;p26"/>
          <p:cNvCxnSpPr>
            <a:stCxn id="228" idx="3"/>
            <a:endCxn id="230" idx="0"/>
          </p:cNvCxnSpPr>
          <p:nvPr/>
        </p:nvCxnSpPr>
        <p:spPr>
          <a:xfrm flipH="1">
            <a:off x="4642823" y="4062492"/>
            <a:ext cx="1068569" cy="355958"/>
          </a:xfrm>
          <a:prstGeom prst="straightConnector1">
            <a:avLst/>
          </a:prstGeom>
          <a:noFill/>
          <a:ln w="19050" cap="flat" cmpd="sng">
            <a:solidFill>
              <a:schemeClr val="accent2"/>
            </a:solidFill>
            <a:prstDash val="solid"/>
            <a:round/>
            <a:headEnd type="none" w="med" len="med"/>
            <a:tailEnd type="none" w="med" len="med"/>
          </a:ln>
        </p:spPr>
      </p:cxnSp>
      <p:sp>
        <p:nvSpPr>
          <p:cNvPr id="233" name="Google Shape;233;p26"/>
          <p:cNvSpPr/>
          <p:nvPr/>
        </p:nvSpPr>
        <p:spPr>
          <a:xfrm>
            <a:off x="5070642" y="4055888"/>
            <a:ext cx="434456" cy="3693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txBox="1"/>
          <p:nvPr/>
        </p:nvSpPr>
        <p:spPr>
          <a:xfrm>
            <a:off x="3898692" y="2869325"/>
            <a:ext cx="119506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Calibri"/>
                <a:ea typeface="Calibri"/>
                <a:cs typeface="Calibri"/>
                <a:sym typeface="Calibri"/>
              </a:rPr>
              <a:t>maximum area</a:t>
            </a:r>
            <a:endParaRPr sz="1200">
              <a:latin typeface="Calibri"/>
              <a:ea typeface="Calibri"/>
              <a:cs typeface="Calibri"/>
              <a:sym typeface="Calibri"/>
            </a:endParaRPr>
          </a:p>
        </p:txBody>
      </p:sp>
      <p:cxnSp>
        <p:nvCxnSpPr>
          <p:cNvPr id="235" name="Google Shape;235;p26"/>
          <p:cNvCxnSpPr>
            <a:stCxn id="234" idx="2"/>
            <a:endCxn id="228" idx="1"/>
          </p:cNvCxnSpPr>
          <p:nvPr/>
        </p:nvCxnSpPr>
        <p:spPr>
          <a:xfrm>
            <a:off x="4496222" y="3238625"/>
            <a:ext cx="1215170" cy="562733"/>
          </a:xfrm>
          <a:prstGeom prst="straightConnector1">
            <a:avLst/>
          </a:prstGeom>
          <a:noFill/>
          <a:ln w="19050" cap="flat" cmpd="sng">
            <a:solidFill>
              <a:schemeClr val="accent3"/>
            </a:solidFill>
            <a:prstDash val="solid"/>
            <a:round/>
            <a:headEnd type="none" w="med" len="med"/>
            <a:tailEnd type="none" w="med" len="med"/>
          </a:ln>
        </p:spPr>
      </p:cxnSp>
      <p:cxnSp>
        <p:nvCxnSpPr>
          <p:cNvPr id="236" name="Google Shape;236;p26"/>
          <p:cNvCxnSpPr>
            <a:stCxn id="234" idx="2"/>
            <a:endCxn id="233" idx="1"/>
          </p:cNvCxnSpPr>
          <p:nvPr/>
        </p:nvCxnSpPr>
        <p:spPr>
          <a:xfrm>
            <a:off x="4496222" y="3238625"/>
            <a:ext cx="638045" cy="871346"/>
          </a:xfrm>
          <a:prstGeom prst="straightConnector1">
            <a:avLst/>
          </a:prstGeom>
          <a:noFill/>
          <a:ln w="19050" cap="flat" cmpd="sng">
            <a:solidFill>
              <a:schemeClr val="accent3"/>
            </a:solidFill>
            <a:prstDash val="solid"/>
            <a:round/>
            <a:headEnd type="none" w="med" len="med"/>
            <a:tailEnd type="none" w="med" len="med"/>
          </a:ln>
        </p:spPr>
      </p:cxnSp>
      <p:sp>
        <p:nvSpPr>
          <p:cNvPr id="222" name="Google Shape;222;p26"/>
          <p:cNvSpPr txBox="1">
            <a:spLocks noGrp="1"/>
          </p:cNvSpPr>
          <p:nvPr>
            <p:ph type="body" idx="4294967295"/>
          </p:nvPr>
        </p:nvSpPr>
        <p:spPr>
          <a:xfrm>
            <a:off x="4373754" y="4822120"/>
            <a:ext cx="4407100" cy="1476125"/>
          </a:xfrm>
          <a:prstGeom prst="rect">
            <a:avLst/>
          </a:prstGeom>
        </p:spPr>
        <p:txBody>
          <a:bodyPr spcFirstLastPara="1" wrap="square" lIns="91425" tIns="45700" rIns="91425" bIns="45700" anchor="t" anchorCtr="0">
            <a:normAutofit/>
          </a:bodyPr>
          <a:lstStyle/>
          <a:p>
            <a:pPr marL="95885" lvl="0" indent="0" algn="l" rtl="0">
              <a:lnSpc>
                <a:spcPct val="115000"/>
              </a:lnSpc>
              <a:spcBef>
                <a:spcPts val="640"/>
              </a:spcBef>
              <a:spcAft>
                <a:spcPts val="0"/>
              </a:spcAft>
              <a:buClr>
                <a:srgbClr val="222222"/>
              </a:buClr>
              <a:buSzPts val="2090"/>
              <a:buNone/>
            </a:pPr>
            <a:r>
              <a:rPr lang="en-US" sz="2000" dirty="0">
                <a:solidFill>
                  <a:srgbClr val="222222"/>
                </a:solidFill>
              </a:rPr>
              <a:t>Keyboard functions to change image quantization threshold, minimum and maximum of detected object area.</a:t>
            </a:r>
            <a:endParaRPr sz="2000" dirty="0">
              <a:solidFill>
                <a:srgbClr val="22222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a:spLocks noGrp="1"/>
          </p:cNvSpPr>
          <p:nvPr>
            <p:ph type="body" idx="1"/>
          </p:nvPr>
        </p:nvSpPr>
        <p:spPr>
          <a:xfrm>
            <a:off x="457200" y="2167906"/>
            <a:ext cx="8229600" cy="3594600"/>
          </a:xfrm>
          <a:prstGeom prst="rect">
            <a:avLst/>
          </a:prstGeom>
        </p:spPr>
        <p:txBody>
          <a:bodyPr spcFirstLastPara="1" wrap="square" lIns="91425" tIns="45700" rIns="91425" bIns="45700" anchor="t" anchorCtr="0">
            <a:normAutofit/>
          </a:bodyPr>
          <a:lstStyle/>
          <a:p>
            <a:pPr marL="457200" lvl="0" indent="-419100" algn="l" rtl="0">
              <a:lnSpc>
                <a:spcPct val="90000"/>
              </a:lnSpc>
              <a:spcBef>
                <a:spcPts val="360"/>
              </a:spcBef>
              <a:spcAft>
                <a:spcPts val="0"/>
              </a:spcAft>
              <a:buClr>
                <a:srgbClr val="222222"/>
              </a:buClr>
              <a:buSzPts val="3000"/>
              <a:buChar char="•"/>
            </a:pPr>
            <a:r>
              <a:rPr lang="en-US" sz="3000" dirty="0">
                <a:solidFill>
                  <a:srgbClr val="222222"/>
                </a:solidFill>
              </a:rPr>
              <a:t>Get the programs work on a Mac</a:t>
            </a:r>
            <a:endParaRPr sz="3000" dirty="0">
              <a:solidFill>
                <a:srgbClr val="222222"/>
              </a:solidFill>
            </a:endParaRPr>
          </a:p>
          <a:p>
            <a:pPr marL="457200" lvl="0" indent="-419100" algn="l" rtl="0">
              <a:lnSpc>
                <a:spcPct val="90000"/>
              </a:lnSpc>
              <a:spcBef>
                <a:spcPts val="0"/>
              </a:spcBef>
              <a:spcAft>
                <a:spcPts val="0"/>
              </a:spcAft>
              <a:buClr>
                <a:srgbClr val="222222"/>
              </a:buClr>
              <a:buSzPts val="3000"/>
              <a:buChar char="•"/>
            </a:pPr>
            <a:r>
              <a:rPr lang="en-US" sz="3000" dirty="0">
                <a:solidFill>
                  <a:srgbClr val="222222"/>
                </a:solidFill>
              </a:rPr>
              <a:t>Combine the image and video detect programs to one big program</a:t>
            </a:r>
            <a:endParaRPr sz="3000" dirty="0">
              <a:solidFill>
                <a:srgbClr val="222222"/>
              </a:solidFill>
            </a:endParaRPr>
          </a:p>
          <a:p>
            <a:pPr marL="457200" lvl="0" indent="-419100" algn="l" rtl="0">
              <a:lnSpc>
                <a:spcPct val="90000"/>
              </a:lnSpc>
              <a:spcBef>
                <a:spcPts val="0"/>
              </a:spcBef>
              <a:spcAft>
                <a:spcPts val="0"/>
              </a:spcAft>
              <a:buClr>
                <a:srgbClr val="222222"/>
              </a:buClr>
              <a:buSzPts val="3000"/>
              <a:buChar char="•"/>
            </a:pPr>
            <a:r>
              <a:rPr lang="en-US" sz="3000" dirty="0">
                <a:solidFill>
                  <a:srgbClr val="222222"/>
                </a:solidFill>
              </a:rPr>
              <a:t>Add a “play bar” in the video detect program so the user can rewind/fast forward in the video</a:t>
            </a:r>
            <a:endParaRPr sz="3000" dirty="0">
              <a:solidFill>
                <a:srgbClr val="222222"/>
              </a:solidFill>
            </a:endParaRPr>
          </a:p>
          <a:p>
            <a:pPr marL="457200" lvl="0" indent="-419100" algn="l" rtl="0">
              <a:lnSpc>
                <a:spcPct val="90000"/>
              </a:lnSpc>
              <a:spcBef>
                <a:spcPts val="0"/>
              </a:spcBef>
              <a:spcAft>
                <a:spcPts val="0"/>
              </a:spcAft>
              <a:buClr>
                <a:srgbClr val="222222"/>
              </a:buClr>
              <a:buSzPts val="3000"/>
              <a:buChar char="•"/>
            </a:pPr>
            <a:r>
              <a:rPr lang="en-US" sz="3000" dirty="0">
                <a:solidFill>
                  <a:srgbClr val="222222"/>
                </a:solidFill>
              </a:rPr>
              <a:t>Convert the program to an executable program or an ImageJ plug-in</a:t>
            </a:r>
            <a:endParaRPr sz="3000" dirty="0">
              <a:solidFill>
                <a:srgbClr val="222222"/>
              </a:solidFill>
            </a:endParaRPr>
          </a:p>
        </p:txBody>
      </p:sp>
      <p:sp>
        <p:nvSpPr>
          <p:cNvPr id="243" name="Google Shape;243;p27"/>
          <p:cNvSpPr txBox="1">
            <a:spLocks noGrp="1"/>
          </p:cNvSpPr>
          <p:nvPr>
            <p:ph type="title" idx="4294967295"/>
          </p:nvPr>
        </p:nvSpPr>
        <p:spPr>
          <a:xfrm>
            <a:off x="311700" y="1306076"/>
            <a:ext cx="8520600" cy="763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Next Steps</a:t>
            </a: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11277" y="1327354"/>
            <a:ext cx="8219768" cy="55306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9"/>
          <p:cNvSpPr txBox="1">
            <a:spLocks noGrp="1"/>
          </p:cNvSpPr>
          <p:nvPr>
            <p:ph type="body" idx="1"/>
          </p:nvPr>
        </p:nvSpPr>
        <p:spPr>
          <a:xfrm>
            <a:off x="1134450" y="2191875"/>
            <a:ext cx="6479100" cy="1764600"/>
          </a:xfrm>
          <a:prstGeom prst="rect">
            <a:avLst/>
          </a:prstGeom>
        </p:spPr>
        <p:txBody>
          <a:bodyPr spcFirstLastPara="1" wrap="square" lIns="91425" tIns="45700" rIns="91425" bIns="45700" anchor="t" anchorCtr="0">
            <a:normAutofit/>
          </a:bodyPr>
          <a:lstStyle/>
          <a:p>
            <a:pPr marL="0" lvl="0" indent="0" algn="ctr" rtl="0">
              <a:lnSpc>
                <a:spcPct val="115000"/>
              </a:lnSpc>
              <a:spcBef>
                <a:spcPts val="0"/>
              </a:spcBef>
              <a:spcAft>
                <a:spcPts val="0"/>
              </a:spcAft>
              <a:buClr>
                <a:schemeClr val="dk1"/>
              </a:buClr>
              <a:buSzPts val="1100"/>
              <a:buFont typeface="Arial"/>
              <a:buNone/>
            </a:pPr>
            <a:r>
              <a:rPr lang="en-US" sz="3600">
                <a:solidFill>
                  <a:srgbClr val="0070C0"/>
                </a:solidFill>
              </a:rPr>
              <a:t>Classifying Different Plankton Organisms</a:t>
            </a:r>
            <a:endParaRPr sz="3600">
              <a:solidFill>
                <a:srgbClr val="0070C0"/>
              </a:solidFill>
            </a:endParaRPr>
          </a:p>
          <a:p>
            <a:pPr marL="0" lvl="0" indent="0" algn="ctr" rtl="0">
              <a:spcBef>
                <a:spcPts val="360"/>
              </a:spcBef>
              <a:spcAft>
                <a:spcPts val="0"/>
              </a:spcAft>
              <a:buNone/>
            </a:pPr>
            <a:endParaRPr/>
          </a:p>
        </p:txBody>
      </p:sp>
      <p:sp>
        <p:nvSpPr>
          <p:cNvPr id="485" name="Google Shape;485;p49"/>
          <p:cNvSpPr txBox="1">
            <a:spLocks noGrp="1"/>
          </p:cNvSpPr>
          <p:nvPr>
            <p:ph type="body" idx="1"/>
          </p:nvPr>
        </p:nvSpPr>
        <p:spPr>
          <a:xfrm>
            <a:off x="3393350" y="3985075"/>
            <a:ext cx="2288400" cy="627300"/>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buNone/>
            </a:pPr>
            <a:r>
              <a:rPr lang="en-US"/>
              <a:t>Lela Legesse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body" idx="1"/>
          </p:nvPr>
        </p:nvSpPr>
        <p:spPr>
          <a:xfrm>
            <a:off x="383458" y="1482970"/>
            <a:ext cx="8760542" cy="4475378"/>
          </a:xfrm>
          <a:prstGeom prst="rect">
            <a:avLst/>
          </a:prstGeom>
          <a:ln w="19050" cap="flat" cmpd="sng">
            <a:noFill/>
            <a:prstDash val="solid"/>
            <a:round/>
            <a:headEnd type="none" w="sm" len="sm"/>
            <a:tailEnd type="none" w="sm" len="sm"/>
          </a:ln>
        </p:spPr>
        <p:txBody>
          <a:bodyPr spcFirstLastPara="1" wrap="square" lIns="91425" tIns="45700" rIns="91425" bIns="45700" anchor="t" anchorCtr="0">
            <a:normAutofit lnSpcReduction="10000"/>
          </a:bodyPr>
          <a:lstStyle/>
          <a:p>
            <a:pPr marL="0" lvl="0" indent="0" rtl="0">
              <a:lnSpc>
                <a:spcPct val="115000"/>
              </a:lnSpc>
              <a:spcBef>
                <a:spcPts val="0"/>
              </a:spcBef>
              <a:spcAft>
                <a:spcPts val="0"/>
              </a:spcAft>
              <a:buNone/>
            </a:pPr>
            <a:endParaRPr lang="en-US" sz="24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2400" b="1" dirty="0">
                <a:solidFill>
                  <a:schemeClr val="dk1"/>
                </a:solidFill>
                <a:latin typeface="Arial"/>
                <a:ea typeface="Arial"/>
                <a:cs typeface="Arial"/>
                <a:sym typeface="Arial"/>
              </a:rPr>
              <a:t>Goal: </a:t>
            </a:r>
          </a:p>
          <a:p>
            <a:pPr marL="0" lvl="0" indent="0" rtl="0">
              <a:lnSpc>
                <a:spcPct val="115000"/>
              </a:lnSpc>
              <a:spcBef>
                <a:spcPts val="0"/>
              </a:spcBef>
              <a:spcAft>
                <a:spcPts val="0"/>
              </a:spcAft>
              <a:buNone/>
            </a:pPr>
            <a:r>
              <a:rPr lang="en-US" sz="2400" dirty="0">
                <a:solidFill>
                  <a:schemeClr val="dk1"/>
                </a:solidFill>
                <a:latin typeface="Arial"/>
                <a:ea typeface="Arial"/>
                <a:cs typeface="Arial"/>
                <a:sym typeface="Arial"/>
              </a:rPr>
              <a:t>Collect plankton samples in the field. Contain them within the microscope to detect, extract features and classify. </a:t>
            </a:r>
          </a:p>
          <a:p>
            <a:pPr marL="0" lvl="0" indent="0" rtl="0">
              <a:lnSpc>
                <a:spcPct val="115000"/>
              </a:lnSpc>
              <a:spcBef>
                <a:spcPts val="0"/>
              </a:spcBef>
              <a:spcAft>
                <a:spcPts val="0"/>
              </a:spcAft>
              <a:buNone/>
            </a:pPr>
            <a:endParaRPr lang="en-US" sz="24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2400" b="1" dirty="0">
                <a:solidFill>
                  <a:schemeClr val="dk1"/>
                </a:solidFill>
                <a:latin typeface="Arial"/>
                <a:ea typeface="Arial"/>
                <a:cs typeface="Arial"/>
                <a:sym typeface="Arial"/>
              </a:rPr>
              <a:t>Method: </a:t>
            </a:r>
          </a:p>
          <a:p>
            <a:pPr marL="0" indent="166688">
              <a:lnSpc>
                <a:spcPct val="115000"/>
              </a:lnSpc>
              <a:spcBef>
                <a:spcPts val="0"/>
              </a:spcBef>
            </a:pPr>
            <a:r>
              <a:rPr lang="en-US" sz="2400" dirty="0">
                <a:solidFill>
                  <a:schemeClr val="dk1"/>
                </a:solidFill>
                <a:latin typeface="Arial"/>
                <a:ea typeface="Arial"/>
                <a:cs typeface="Arial"/>
                <a:sym typeface="Arial"/>
              </a:rPr>
              <a:t>Build a plankton collection net.</a:t>
            </a:r>
          </a:p>
          <a:p>
            <a:pPr marL="0" indent="166688">
              <a:lnSpc>
                <a:spcPct val="115000"/>
              </a:lnSpc>
              <a:spcBef>
                <a:spcPts val="0"/>
              </a:spcBef>
            </a:pPr>
            <a:r>
              <a:rPr lang="en-US" sz="2400" dirty="0">
                <a:solidFill>
                  <a:schemeClr val="dk1"/>
                </a:solidFill>
                <a:latin typeface="Arial"/>
                <a:ea typeface="Arial"/>
                <a:cs typeface="Arial"/>
                <a:sym typeface="Arial"/>
              </a:rPr>
              <a:t>Use net to collect samples in the field.</a:t>
            </a:r>
          </a:p>
          <a:p>
            <a:pPr marL="0" indent="166688">
              <a:lnSpc>
                <a:spcPct val="115000"/>
              </a:lnSpc>
              <a:spcBef>
                <a:spcPts val="0"/>
              </a:spcBef>
            </a:pPr>
            <a:r>
              <a:rPr lang="en-US" sz="2400" dirty="0">
                <a:solidFill>
                  <a:schemeClr val="dk1"/>
                </a:solidFill>
                <a:latin typeface="Arial"/>
                <a:ea typeface="Arial"/>
                <a:cs typeface="Arial"/>
                <a:sym typeface="Arial"/>
              </a:rPr>
              <a:t>Purchase and modify plastic mesh with grid size similar to image sensor dimensions (2.7 x 3.7 mm)</a:t>
            </a:r>
          </a:p>
          <a:p>
            <a:pPr marL="0" indent="166688">
              <a:lnSpc>
                <a:spcPct val="115000"/>
              </a:lnSpc>
              <a:spcBef>
                <a:spcPts val="0"/>
              </a:spcBef>
            </a:pPr>
            <a:r>
              <a:rPr lang="en-US" sz="2400" dirty="0">
                <a:solidFill>
                  <a:schemeClr val="dk1"/>
                </a:solidFill>
                <a:latin typeface="Arial"/>
                <a:ea typeface="Arial"/>
                <a:cs typeface="Arial"/>
                <a:sym typeface="Arial"/>
              </a:rPr>
              <a:t>Place collected plankton on grid and image to evaluate grid.</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1"/>
          <p:cNvSpPr txBox="1">
            <a:spLocks noGrp="1"/>
          </p:cNvSpPr>
          <p:nvPr>
            <p:ph type="body" idx="1"/>
          </p:nvPr>
        </p:nvSpPr>
        <p:spPr>
          <a:xfrm>
            <a:off x="624349" y="1305232"/>
            <a:ext cx="8229600" cy="417300"/>
          </a:xfrm>
          <a:prstGeom prst="rect">
            <a:avLst/>
          </a:prstGeom>
        </p:spPr>
        <p:txBody>
          <a:bodyPr spcFirstLastPara="1" wrap="square" lIns="91425" tIns="45700" rIns="91425" bIns="45700" anchor="t" anchorCtr="0">
            <a:noAutofit/>
          </a:bodyPr>
          <a:lstStyle/>
          <a:p>
            <a:pPr marL="0" lvl="0" indent="0" algn="l" rtl="0">
              <a:lnSpc>
                <a:spcPct val="80000"/>
              </a:lnSpc>
              <a:spcBef>
                <a:spcPts val="360"/>
              </a:spcBef>
              <a:spcAft>
                <a:spcPts val="0"/>
              </a:spcAft>
              <a:buSzPts val="852"/>
              <a:buNone/>
            </a:pPr>
            <a:r>
              <a:rPr lang="en-US" sz="2780">
                <a:solidFill>
                  <a:srgbClr val="0070C0"/>
                </a:solidFill>
              </a:rPr>
              <a:t>Plankton Net </a:t>
            </a:r>
            <a:endParaRPr sz="2780">
              <a:solidFill>
                <a:srgbClr val="0070C0"/>
              </a:solidFill>
            </a:endParaRPr>
          </a:p>
        </p:txBody>
      </p:sp>
      <p:pic>
        <p:nvPicPr>
          <p:cNvPr id="500" name="Google Shape;500;p51"/>
          <p:cNvPicPr preferRelativeResize="0"/>
          <p:nvPr/>
        </p:nvPicPr>
        <p:blipFill>
          <a:blip r:embed="rId3">
            <a:alphaModFix/>
          </a:blip>
          <a:stretch>
            <a:fillRect/>
          </a:stretch>
        </p:blipFill>
        <p:spPr>
          <a:xfrm>
            <a:off x="279997" y="2286003"/>
            <a:ext cx="2952017" cy="3814983"/>
          </a:xfrm>
          <a:prstGeom prst="rect">
            <a:avLst/>
          </a:prstGeom>
          <a:noFill/>
          <a:ln>
            <a:noFill/>
          </a:ln>
        </p:spPr>
      </p:pic>
      <p:pic>
        <p:nvPicPr>
          <p:cNvPr id="501" name="Google Shape;501;p51"/>
          <p:cNvPicPr preferRelativeResize="0"/>
          <p:nvPr/>
        </p:nvPicPr>
        <p:blipFill>
          <a:blip r:embed="rId4">
            <a:alphaModFix/>
          </a:blip>
          <a:stretch>
            <a:fillRect/>
          </a:stretch>
        </p:blipFill>
        <p:spPr>
          <a:xfrm>
            <a:off x="3524524" y="1514742"/>
            <a:ext cx="4995127" cy="2811451"/>
          </a:xfrm>
          <a:prstGeom prst="rect">
            <a:avLst/>
          </a:prstGeom>
          <a:noFill/>
          <a:ln>
            <a:noFill/>
          </a:ln>
        </p:spPr>
      </p:pic>
      <p:pic>
        <p:nvPicPr>
          <p:cNvPr id="502" name="Google Shape;502;p51"/>
          <p:cNvPicPr preferRelativeResize="0"/>
          <p:nvPr/>
        </p:nvPicPr>
        <p:blipFill>
          <a:blip r:embed="rId5">
            <a:alphaModFix/>
          </a:blip>
          <a:stretch>
            <a:fillRect/>
          </a:stretch>
        </p:blipFill>
        <p:spPr>
          <a:xfrm>
            <a:off x="3817033" y="4326193"/>
            <a:ext cx="4410108" cy="25222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5400000">
            <a:off x="-259392" y="2478889"/>
            <a:ext cx="3291484" cy="2694042"/>
          </a:xfrm>
          <a:prstGeom prst="rect">
            <a:avLst/>
          </a:prstGeom>
          <a:noFill/>
          <a:ln>
            <a:noFill/>
          </a:ln>
        </p:spPr>
      </p:pic>
      <p:pic>
        <p:nvPicPr>
          <p:cNvPr id="519" name="Google Shape;519;p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821855" y="2180168"/>
            <a:ext cx="3254480" cy="3291484"/>
          </a:xfrm>
          <a:prstGeom prst="rect">
            <a:avLst/>
          </a:prstGeom>
          <a:noFill/>
          <a:ln>
            <a:noFill/>
          </a:ln>
        </p:spPr>
      </p:pic>
      <p:pic>
        <p:nvPicPr>
          <p:cNvPr id="520" name="Google Shape;520;p5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5400000">
            <a:off x="5964420" y="2380566"/>
            <a:ext cx="3291482" cy="2890683"/>
          </a:xfrm>
          <a:prstGeom prst="rect">
            <a:avLst/>
          </a:prstGeom>
          <a:noFill/>
          <a:ln>
            <a:noFill/>
          </a:ln>
        </p:spPr>
      </p:pic>
      <p:sp>
        <p:nvSpPr>
          <p:cNvPr id="2" name="TextBox 1">
            <a:extLst>
              <a:ext uri="{FF2B5EF4-FFF2-40B4-BE49-F238E27FC236}">
                <a16:creationId xmlns:a16="http://schemas.microsoft.com/office/drawing/2014/main" id="{DA54C794-EB02-47DC-ACA1-27DAD73617D4}"/>
              </a:ext>
            </a:extLst>
          </p:cNvPr>
          <p:cNvSpPr txBox="1"/>
          <p:nvPr/>
        </p:nvSpPr>
        <p:spPr>
          <a:xfrm>
            <a:off x="1769807" y="1386348"/>
            <a:ext cx="6699270" cy="646331"/>
          </a:xfrm>
          <a:prstGeom prst="rect">
            <a:avLst/>
          </a:prstGeom>
          <a:noFill/>
        </p:spPr>
        <p:txBody>
          <a:bodyPr wrap="none" rtlCol="0">
            <a:spAutoFit/>
          </a:bodyPr>
          <a:lstStyle/>
          <a:p>
            <a:r>
              <a:rPr lang="en-US" sz="3600" dirty="0"/>
              <a:t>Plastic Grid to Contain Samples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Rectangle 5">
            <a:extLst>
              <a:ext uri="{FF2B5EF4-FFF2-40B4-BE49-F238E27FC236}">
                <a16:creationId xmlns:a16="http://schemas.microsoft.com/office/drawing/2014/main" id="{D7D1D3C1-B82D-47B5-AC26-83F0E6EAB6CE}"/>
              </a:ext>
            </a:extLst>
          </p:cNvPr>
          <p:cNvSpPr/>
          <p:nvPr/>
        </p:nvSpPr>
        <p:spPr>
          <a:xfrm>
            <a:off x="1348544" y="3232101"/>
            <a:ext cx="1651819" cy="245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7" name="Google Shape;527;p54"/>
          <p:cNvGrpSpPr/>
          <p:nvPr/>
        </p:nvGrpSpPr>
        <p:grpSpPr>
          <a:xfrm>
            <a:off x="4533065" y="1586050"/>
            <a:ext cx="4229041" cy="5164783"/>
            <a:chOff x="601240" y="1203950"/>
            <a:chExt cx="4229041" cy="5164783"/>
          </a:xfrm>
        </p:grpSpPr>
        <p:pic>
          <p:nvPicPr>
            <p:cNvPr id="528" name="Google Shape;528;p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94596" y="1203950"/>
              <a:ext cx="1280160" cy="1188720"/>
            </a:xfrm>
            <a:prstGeom prst="rect">
              <a:avLst/>
            </a:prstGeom>
            <a:noFill/>
            <a:ln>
              <a:noFill/>
            </a:ln>
          </p:spPr>
        </p:pic>
        <p:pic>
          <p:nvPicPr>
            <p:cNvPr id="529" name="Google Shape;529;p54"/>
            <p:cNvPicPr preferRelativeResize="0"/>
            <p:nvPr/>
          </p:nvPicPr>
          <p:blipFill>
            <a:blip r:embed="rId4" cstate="screen">
              <a:alphaModFix/>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075685" y="1203953"/>
              <a:ext cx="1280160" cy="1188720"/>
            </a:xfrm>
            <a:prstGeom prst="rect">
              <a:avLst/>
            </a:prstGeom>
            <a:noFill/>
            <a:ln>
              <a:noFill/>
            </a:ln>
          </p:spPr>
        </p:pic>
        <p:pic>
          <p:nvPicPr>
            <p:cNvPr id="530" name="Google Shape;530;p5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550114" y="5180000"/>
              <a:ext cx="1280160" cy="1188720"/>
            </a:xfrm>
            <a:prstGeom prst="rect">
              <a:avLst/>
            </a:prstGeom>
            <a:noFill/>
            <a:ln>
              <a:noFill/>
            </a:ln>
          </p:spPr>
        </p:pic>
        <p:pic>
          <p:nvPicPr>
            <p:cNvPr id="531" name="Google Shape;531;p54"/>
            <p:cNvPicPr preferRelativeResize="0"/>
            <p:nvPr/>
          </p:nvPicPr>
          <p:blipFill>
            <a:blip r:embed="rId7" cstate="screen">
              <a:alphaModFix/>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075687" y="5180012"/>
              <a:ext cx="1280160" cy="1188720"/>
            </a:xfrm>
            <a:prstGeom prst="rect">
              <a:avLst/>
            </a:prstGeom>
            <a:noFill/>
            <a:ln>
              <a:noFill/>
            </a:ln>
          </p:spPr>
        </p:pic>
        <p:pic>
          <p:nvPicPr>
            <p:cNvPr id="532" name="Google Shape;532;p54"/>
            <p:cNvPicPr preferRelativeResize="0"/>
            <p:nvPr/>
          </p:nvPicPr>
          <p:blipFill>
            <a:blip r:embed="rId9" cstate="screen">
              <a:alphaModFix/>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39666" y="5180012"/>
              <a:ext cx="1280160" cy="1188721"/>
            </a:xfrm>
            <a:prstGeom prst="rect">
              <a:avLst/>
            </a:prstGeom>
            <a:noFill/>
            <a:ln>
              <a:noFill/>
            </a:ln>
          </p:spPr>
        </p:pic>
        <p:pic>
          <p:nvPicPr>
            <p:cNvPr id="533" name="Google Shape;533;p54"/>
            <p:cNvPicPr preferRelativeResize="0"/>
            <p:nvPr/>
          </p:nvPicPr>
          <p:blipFill rotWithShape="1">
            <a:blip r:embed="rId11" cstate="screen">
              <a:alphaModFix/>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rcRect/>
            <a:stretch/>
          </p:blipFill>
          <p:spPr>
            <a:xfrm>
              <a:off x="601240" y="2529300"/>
              <a:ext cx="1280160" cy="1188720"/>
            </a:xfrm>
            <a:prstGeom prst="rect">
              <a:avLst/>
            </a:prstGeom>
            <a:noFill/>
            <a:ln>
              <a:noFill/>
            </a:ln>
          </p:spPr>
        </p:pic>
        <p:pic>
          <p:nvPicPr>
            <p:cNvPr id="534" name="Google Shape;534;p54"/>
            <p:cNvPicPr preferRelativeResize="0"/>
            <p:nvPr/>
          </p:nvPicPr>
          <p:blipFill rotWithShape="1">
            <a:blip r:embed="rId13" cstate="screen">
              <a:alphaModFix/>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601250" y="3854650"/>
              <a:ext cx="1280160" cy="1188720"/>
            </a:xfrm>
            <a:prstGeom prst="rect">
              <a:avLst/>
            </a:prstGeom>
            <a:noFill/>
            <a:ln>
              <a:noFill/>
            </a:ln>
          </p:spPr>
        </p:pic>
        <p:pic>
          <p:nvPicPr>
            <p:cNvPr id="535" name="Google Shape;535;p54"/>
            <p:cNvPicPr preferRelativeResize="0"/>
            <p:nvPr/>
          </p:nvPicPr>
          <p:blipFill>
            <a:blip r:embed="rId15" cstate="screen">
              <a:alphaModFix/>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075683" y="2529293"/>
              <a:ext cx="1280160" cy="1188720"/>
            </a:xfrm>
            <a:prstGeom prst="rect">
              <a:avLst/>
            </a:prstGeom>
            <a:noFill/>
            <a:ln>
              <a:noFill/>
            </a:ln>
          </p:spPr>
        </p:pic>
        <p:pic>
          <p:nvPicPr>
            <p:cNvPr id="536" name="Google Shape;536;p54"/>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3550120" y="2529304"/>
              <a:ext cx="1280160" cy="1188720"/>
            </a:xfrm>
            <a:prstGeom prst="rect">
              <a:avLst/>
            </a:prstGeom>
            <a:noFill/>
            <a:ln>
              <a:noFill/>
            </a:ln>
          </p:spPr>
        </p:pic>
        <p:pic>
          <p:nvPicPr>
            <p:cNvPr id="537" name="Google Shape;537;p54"/>
            <p:cNvPicPr preferRelativeResize="0"/>
            <p:nvPr/>
          </p:nvPicPr>
          <p:blipFill>
            <a:blip r:embed="rId18" cstate="screen">
              <a:alphaModFix/>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01251" y="1203962"/>
              <a:ext cx="1280160" cy="1188720"/>
            </a:xfrm>
            <a:prstGeom prst="rect">
              <a:avLst/>
            </a:prstGeom>
            <a:noFill/>
            <a:ln>
              <a:noFill/>
            </a:ln>
          </p:spPr>
        </p:pic>
        <p:pic>
          <p:nvPicPr>
            <p:cNvPr id="538" name="Google Shape;538;p54"/>
            <p:cNvPicPr preferRelativeResize="0"/>
            <p:nvPr/>
          </p:nvPicPr>
          <p:blipFill rotWithShape="1">
            <a:blip r:embed="rId20" cstate="screen">
              <a:alphaModFix/>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a:ext>
              </a:extLst>
            </a:blip>
            <a:srcRect/>
            <a:stretch/>
          </p:blipFill>
          <p:spPr>
            <a:xfrm>
              <a:off x="2075681" y="3854650"/>
              <a:ext cx="1280160" cy="1188720"/>
            </a:xfrm>
            <a:prstGeom prst="rect">
              <a:avLst/>
            </a:prstGeom>
            <a:noFill/>
            <a:ln>
              <a:noFill/>
            </a:ln>
          </p:spPr>
        </p:pic>
        <p:pic>
          <p:nvPicPr>
            <p:cNvPr id="539" name="Google Shape;539;p54"/>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3550121" y="3854645"/>
              <a:ext cx="1280160" cy="1188720"/>
            </a:xfrm>
            <a:prstGeom prst="rect">
              <a:avLst/>
            </a:prstGeom>
            <a:noFill/>
            <a:ln>
              <a:noFill/>
            </a:ln>
          </p:spPr>
        </p:pic>
      </p:grpSp>
      <p:sp>
        <p:nvSpPr>
          <p:cNvPr id="540" name="Google Shape;540;p54"/>
          <p:cNvSpPr txBox="1"/>
          <p:nvPr/>
        </p:nvSpPr>
        <p:spPr>
          <a:xfrm>
            <a:off x="4294525" y="1185850"/>
            <a:ext cx="4706100" cy="430857"/>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1600" b="1" dirty="0">
                <a:latin typeface="Calibri"/>
                <a:ea typeface="Calibri"/>
                <a:cs typeface="Calibri"/>
                <a:sym typeface="Calibri"/>
              </a:rPr>
              <a:t>RAW                         BLUR         BIINARY QUANTIZE</a:t>
            </a:r>
            <a:endParaRPr sz="1600" b="1" dirty="0">
              <a:latin typeface="Calibri"/>
              <a:ea typeface="Calibri"/>
              <a:cs typeface="Calibri"/>
              <a:sym typeface="Calibri"/>
            </a:endParaRPr>
          </a:p>
        </p:txBody>
      </p:sp>
      <p:sp>
        <p:nvSpPr>
          <p:cNvPr id="2" name="Rectangle 1">
            <a:extLst>
              <a:ext uri="{FF2B5EF4-FFF2-40B4-BE49-F238E27FC236}">
                <a16:creationId xmlns:a16="http://schemas.microsoft.com/office/drawing/2014/main" id="{53627B19-F5B1-4F50-BB77-E8BC9C551A5B}"/>
              </a:ext>
            </a:extLst>
          </p:cNvPr>
          <p:cNvSpPr/>
          <p:nvPr/>
        </p:nvSpPr>
        <p:spPr>
          <a:xfrm>
            <a:off x="1662070" y="2680791"/>
            <a:ext cx="1013859" cy="1330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Blur</a:t>
            </a:r>
          </a:p>
        </p:txBody>
      </p:sp>
      <p:sp>
        <p:nvSpPr>
          <p:cNvPr id="19" name="Rectangle 18">
            <a:extLst>
              <a:ext uri="{FF2B5EF4-FFF2-40B4-BE49-F238E27FC236}">
                <a16:creationId xmlns:a16="http://schemas.microsoft.com/office/drawing/2014/main" id="{B28FC8D6-F4B4-425B-8F2D-0ED6BB668F3E}"/>
              </a:ext>
            </a:extLst>
          </p:cNvPr>
          <p:cNvSpPr/>
          <p:nvPr/>
        </p:nvSpPr>
        <p:spPr>
          <a:xfrm>
            <a:off x="79311" y="2663584"/>
            <a:ext cx="1388488" cy="134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CaptureRaw</a:t>
            </a:r>
            <a:r>
              <a:rPr lang="en-US" sz="2400" dirty="0"/>
              <a:t> Image</a:t>
            </a:r>
          </a:p>
        </p:txBody>
      </p:sp>
      <p:sp>
        <p:nvSpPr>
          <p:cNvPr id="20" name="Rectangle 19">
            <a:extLst>
              <a:ext uri="{FF2B5EF4-FFF2-40B4-BE49-F238E27FC236}">
                <a16:creationId xmlns:a16="http://schemas.microsoft.com/office/drawing/2014/main" id="{BD3AC814-19CB-4B52-AA2C-2D55FBF40209}"/>
              </a:ext>
            </a:extLst>
          </p:cNvPr>
          <p:cNvSpPr/>
          <p:nvPr/>
        </p:nvSpPr>
        <p:spPr>
          <a:xfrm>
            <a:off x="2864345" y="2680790"/>
            <a:ext cx="1561888" cy="134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Binary Quantize</a:t>
            </a:r>
          </a:p>
        </p:txBody>
      </p:sp>
      <p:sp>
        <p:nvSpPr>
          <p:cNvPr id="3" name="TextBox 2">
            <a:extLst>
              <a:ext uri="{FF2B5EF4-FFF2-40B4-BE49-F238E27FC236}">
                <a16:creationId xmlns:a16="http://schemas.microsoft.com/office/drawing/2014/main" id="{08A2C74A-E54E-465A-89BB-E2E58A621CEF}"/>
              </a:ext>
            </a:extLst>
          </p:cNvPr>
          <p:cNvSpPr txBox="1"/>
          <p:nvPr/>
        </p:nvSpPr>
        <p:spPr>
          <a:xfrm>
            <a:off x="203267" y="1521649"/>
            <a:ext cx="4081567" cy="461665"/>
          </a:xfrm>
          <a:prstGeom prst="rect">
            <a:avLst/>
          </a:prstGeom>
          <a:noFill/>
        </p:spPr>
        <p:txBody>
          <a:bodyPr wrap="none" rtlCol="0">
            <a:spAutoFit/>
          </a:bodyPr>
          <a:lstStyle/>
          <a:p>
            <a:r>
              <a:rPr lang="en-US" sz="2400" b="1" dirty="0"/>
              <a:t>Image Processing Pipeline</a:t>
            </a:r>
          </a:p>
        </p:txBody>
      </p:sp>
      <p:sp>
        <p:nvSpPr>
          <p:cNvPr id="7" name="TextBox 6">
            <a:extLst>
              <a:ext uri="{FF2B5EF4-FFF2-40B4-BE49-F238E27FC236}">
                <a16:creationId xmlns:a16="http://schemas.microsoft.com/office/drawing/2014/main" id="{05EF1923-E531-409D-9A48-CD4502A6CCD0}"/>
              </a:ext>
            </a:extLst>
          </p:cNvPr>
          <p:cNvSpPr txBox="1"/>
          <p:nvPr/>
        </p:nvSpPr>
        <p:spPr>
          <a:xfrm>
            <a:off x="257281" y="4196458"/>
            <a:ext cx="4081514" cy="2246769"/>
          </a:xfrm>
          <a:prstGeom prst="rect">
            <a:avLst/>
          </a:prstGeom>
          <a:noFill/>
        </p:spPr>
        <p:txBody>
          <a:bodyPr wrap="square" rtlCol="0">
            <a:spAutoFit/>
          </a:bodyPr>
          <a:lstStyle/>
          <a:p>
            <a:r>
              <a:rPr lang="en-US" sz="2800" dirty="0"/>
              <a:t>Blurring image removes object texture that could otherwise create holes in object image when binary quantized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5"/>
          <p:cNvSpPr txBox="1">
            <a:spLocks noGrp="1"/>
          </p:cNvSpPr>
          <p:nvPr>
            <p:ph type="body" idx="1"/>
          </p:nvPr>
        </p:nvSpPr>
        <p:spPr>
          <a:xfrm>
            <a:off x="457200" y="1600200"/>
            <a:ext cx="8229600" cy="742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solidFill>
                  <a:srgbClr val="0070C0"/>
                </a:solidFill>
              </a:rPr>
              <a:t>Future Directions</a:t>
            </a:r>
            <a:endParaRPr>
              <a:solidFill>
                <a:srgbClr val="0070C0"/>
              </a:solidFill>
            </a:endParaRPr>
          </a:p>
        </p:txBody>
      </p:sp>
      <p:sp>
        <p:nvSpPr>
          <p:cNvPr id="549" name="Google Shape;549;p55"/>
          <p:cNvSpPr txBox="1"/>
          <p:nvPr/>
        </p:nvSpPr>
        <p:spPr>
          <a:xfrm>
            <a:off x="1588800" y="2936275"/>
            <a:ext cx="74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0" name="Google Shape;550;p55"/>
          <p:cNvSpPr txBox="1"/>
          <p:nvPr/>
        </p:nvSpPr>
        <p:spPr>
          <a:xfrm>
            <a:off x="362000" y="2604425"/>
            <a:ext cx="8678100" cy="1779944"/>
          </a:xfrm>
          <a:prstGeom prst="rect">
            <a:avLst/>
          </a:prstGeom>
          <a:noFill/>
          <a:ln>
            <a:noFill/>
          </a:ln>
        </p:spPr>
        <p:txBody>
          <a:bodyPr spcFirstLastPara="1" wrap="square" lIns="91425" tIns="91425" rIns="91425" bIns="91425" anchor="t" anchorCtr="0">
            <a:spAutoFit/>
          </a:bodyPr>
          <a:lstStyle/>
          <a:p>
            <a:pPr marL="457200" indent="-412750">
              <a:spcBef>
                <a:spcPts val="1000"/>
              </a:spcBef>
              <a:buSzPts val="2900"/>
              <a:buFont typeface="Calibri"/>
              <a:buChar char="●"/>
            </a:pPr>
            <a:r>
              <a:rPr lang="en-US" sz="2900" dirty="0">
                <a:latin typeface="Calibri"/>
                <a:ea typeface="Calibri"/>
                <a:cs typeface="Calibri"/>
                <a:sym typeface="Calibri"/>
              </a:rPr>
              <a:t>Create a better grid that is slightly smaller than the image sensing area to keep objects in field of view.</a:t>
            </a:r>
          </a:p>
          <a:p>
            <a:pPr marL="457200" lvl="0" indent="-412750" algn="l" rtl="0">
              <a:lnSpc>
                <a:spcPct val="100000"/>
              </a:lnSpc>
              <a:spcBef>
                <a:spcPts val="1000"/>
              </a:spcBef>
              <a:spcAft>
                <a:spcPts val="0"/>
              </a:spcAft>
              <a:buSzPts val="2900"/>
              <a:buFont typeface="Calibri"/>
              <a:buChar char="●"/>
            </a:pPr>
            <a:r>
              <a:rPr lang="en-US" sz="2900" dirty="0">
                <a:latin typeface="Calibri"/>
                <a:ea typeface="Calibri"/>
                <a:cs typeface="Calibri"/>
                <a:sym typeface="Calibri"/>
              </a:rPr>
              <a:t>Scatter plot Aspect Ratio vs Area to classify objects.</a:t>
            </a:r>
            <a:endParaRPr sz="2900" dirty="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ctrTitle" idx="4294967295"/>
          </p:nvPr>
        </p:nvSpPr>
        <p:spPr>
          <a:xfrm>
            <a:off x="603350" y="1672342"/>
            <a:ext cx="7772400" cy="1959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Sonifying Critters</a:t>
            </a:r>
            <a:endParaRPr/>
          </a:p>
        </p:txBody>
      </p:sp>
      <p:sp>
        <p:nvSpPr>
          <p:cNvPr id="378" name="Google Shape;378;p40"/>
          <p:cNvSpPr txBox="1">
            <a:spLocks noGrp="1"/>
          </p:cNvSpPr>
          <p:nvPr>
            <p:ph type="body" idx="1"/>
          </p:nvPr>
        </p:nvSpPr>
        <p:spPr>
          <a:xfrm>
            <a:off x="3055250" y="3074700"/>
            <a:ext cx="2868600" cy="708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Ariana Nagainis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1"/>
          <p:cNvSpPr txBox="1">
            <a:spLocks noGrp="1"/>
          </p:cNvSpPr>
          <p:nvPr>
            <p:ph type="title" idx="4294967295"/>
          </p:nvPr>
        </p:nvSpPr>
        <p:spPr>
          <a:xfrm>
            <a:off x="190525" y="1035881"/>
            <a:ext cx="8520600" cy="1017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What is data sonification?</a:t>
            </a:r>
            <a:endParaRPr/>
          </a:p>
        </p:txBody>
      </p:sp>
      <p:sp>
        <p:nvSpPr>
          <p:cNvPr id="384" name="Google Shape;384;p41"/>
          <p:cNvSpPr txBox="1"/>
          <p:nvPr/>
        </p:nvSpPr>
        <p:spPr>
          <a:xfrm>
            <a:off x="311700" y="1907391"/>
            <a:ext cx="8520600" cy="10941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dirty="0" err="1">
                <a:solidFill>
                  <a:srgbClr val="212529"/>
                </a:solidFill>
              </a:rPr>
              <a:t>Sonifying</a:t>
            </a:r>
            <a:r>
              <a:rPr lang="en-US" sz="1700" dirty="0">
                <a:solidFill>
                  <a:srgbClr val="212529"/>
                </a:solidFill>
              </a:rPr>
              <a:t> data means </a:t>
            </a:r>
            <a:r>
              <a:rPr lang="en-US" sz="1700" dirty="0">
                <a:solidFill>
                  <a:srgbClr val="373737"/>
                </a:solidFill>
                <a:highlight>
                  <a:schemeClr val="lt1"/>
                </a:highlight>
              </a:rPr>
              <a:t>mapping image and object features into sound structures</a:t>
            </a:r>
            <a:endParaRPr sz="1700" dirty="0">
              <a:solidFill>
                <a:srgbClr val="373737"/>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US" sz="1700" dirty="0">
                <a:solidFill>
                  <a:srgbClr val="373737"/>
                </a:solidFill>
                <a:highlight>
                  <a:schemeClr val="lt1"/>
                </a:highlight>
              </a:rPr>
              <a:t>Example image data sets include planetary orbits, earthquakes, and </a:t>
            </a:r>
            <a:r>
              <a:rPr lang="en-US" sz="1700" dirty="0" err="1">
                <a:solidFill>
                  <a:srgbClr val="373737"/>
                </a:solidFill>
                <a:highlight>
                  <a:schemeClr val="lt1"/>
                </a:highlight>
              </a:rPr>
              <a:t>biosignals</a:t>
            </a:r>
            <a:r>
              <a:rPr lang="en-US" sz="1700" dirty="0">
                <a:solidFill>
                  <a:srgbClr val="373737"/>
                </a:solidFill>
                <a:highlight>
                  <a:schemeClr val="lt1"/>
                </a:highlight>
              </a:rPr>
              <a:t>.</a:t>
            </a:r>
            <a:r>
              <a:rPr lang="en-US" sz="1500" dirty="0">
                <a:solidFill>
                  <a:srgbClr val="373737"/>
                </a:solidFill>
                <a:highlight>
                  <a:schemeClr val="lt1"/>
                </a:highlight>
              </a:rPr>
              <a:t> </a:t>
            </a:r>
            <a:endParaRPr sz="1700" dirty="0"/>
          </a:p>
        </p:txBody>
      </p:sp>
      <p:pic>
        <p:nvPicPr>
          <p:cNvPr id="385" name="Google Shape;385;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95975" y="3556763"/>
            <a:ext cx="4477626" cy="2518663"/>
          </a:xfrm>
          <a:prstGeom prst="rect">
            <a:avLst/>
          </a:prstGeom>
          <a:noFill/>
          <a:ln>
            <a:noFill/>
          </a:ln>
        </p:spPr>
      </p:pic>
      <p:sp>
        <p:nvSpPr>
          <p:cNvPr id="386" name="Google Shape;386;p41"/>
          <p:cNvSpPr txBox="1"/>
          <p:nvPr/>
        </p:nvSpPr>
        <p:spPr>
          <a:xfrm>
            <a:off x="5286850" y="3264000"/>
            <a:ext cx="31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7" name="Google Shape;387;p41"/>
          <p:cNvSpPr txBox="1"/>
          <p:nvPr/>
        </p:nvSpPr>
        <p:spPr>
          <a:xfrm>
            <a:off x="637838" y="6075433"/>
            <a:ext cx="404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NASA, K. Arcand, M. Russo, A. Santaguida</a:t>
            </a:r>
            <a:endParaRPr sz="1000"/>
          </a:p>
        </p:txBody>
      </p:sp>
      <p:sp>
        <p:nvSpPr>
          <p:cNvPr id="388" name="Google Shape;388;p41"/>
          <p:cNvSpPr txBox="1"/>
          <p:nvPr/>
        </p:nvSpPr>
        <p:spPr>
          <a:xfrm>
            <a:off x="5458500" y="3865100"/>
            <a:ext cx="35562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Violins - optical light</a:t>
            </a:r>
            <a:endParaRPr sz="1700"/>
          </a:p>
          <a:p>
            <a:pPr marL="0" lvl="0" indent="0" algn="l" rtl="0">
              <a:spcBef>
                <a:spcPts val="0"/>
              </a:spcBef>
              <a:spcAft>
                <a:spcPts val="0"/>
              </a:spcAft>
              <a:buNone/>
            </a:pPr>
            <a:r>
              <a:rPr lang="en-US" sz="1700"/>
              <a:t>Xylophone - x-ray light</a:t>
            </a:r>
            <a:endParaRPr sz="1700"/>
          </a:p>
          <a:p>
            <a:pPr marL="0" lvl="0" indent="0" algn="l" rtl="0">
              <a:spcBef>
                <a:spcPts val="0"/>
              </a:spcBef>
              <a:spcAft>
                <a:spcPts val="0"/>
              </a:spcAft>
              <a:buNone/>
            </a:pPr>
            <a:r>
              <a:rPr lang="en-US" sz="1700"/>
              <a:t>Piano - infrared light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Harmony of gas, dust, and stars!</a:t>
            </a: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idx="4294967295"/>
          </p:nvPr>
        </p:nvSpPr>
        <p:spPr>
          <a:xfrm>
            <a:off x="89075" y="915431"/>
            <a:ext cx="8520600" cy="1017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Why sonify data? </a:t>
            </a:r>
            <a:endParaRPr/>
          </a:p>
        </p:txBody>
      </p:sp>
      <p:sp>
        <p:nvSpPr>
          <p:cNvPr id="394" name="Google Shape;394;p42"/>
          <p:cNvSpPr txBox="1">
            <a:spLocks noGrp="1"/>
          </p:cNvSpPr>
          <p:nvPr>
            <p:ph type="body" idx="1"/>
          </p:nvPr>
        </p:nvSpPr>
        <p:spPr>
          <a:xfrm>
            <a:off x="0" y="1669725"/>
            <a:ext cx="9144000" cy="2712600"/>
          </a:xfrm>
          <a:prstGeom prst="rect">
            <a:avLst/>
          </a:prstGeom>
        </p:spPr>
        <p:txBody>
          <a:bodyPr spcFirstLastPara="1" wrap="square" lIns="91425" tIns="45700" rIns="91425" bIns="45700" anchor="t" anchorCtr="0">
            <a:normAutofit fontScale="77500" lnSpcReduction="20000"/>
          </a:bodyPr>
          <a:lstStyle/>
          <a:p>
            <a:pPr marL="285750" indent="-285750">
              <a:lnSpc>
                <a:spcPct val="150000"/>
              </a:lnSpc>
            </a:pPr>
            <a:r>
              <a:rPr lang="en-US" sz="2728" dirty="0">
                <a:solidFill>
                  <a:srgbClr val="212529"/>
                </a:solidFill>
              </a:rPr>
              <a:t>Provide access to microscopy to those with visual impairments </a:t>
            </a:r>
          </a:p>
          <a:p>
            <a:pPr marL="285750" indent="-285750">
              <a:lnSpc>
                <a:spcPct val="150000"/>
              </a:lnSpc>
            </a:pPr>
            <a:r>
              <a:rPr lang="en-US" sz="2728" dirty="0">
                <a:solidFill>
                  <a:srgbClr val="212529"/>
                </a:solidFill>
              </a:rPr>
              <a:t>New way to interpret data - hear patterns that are visually difficult to detect  </a:t>
            </a:r>
          </a:p>
          <a:p>
            <a:pPr marL="285750" indent="-285750">
              <a:lnSpc>
                <a:spcPct val="150000"/>
              </a:lnSpc>
            </a:pPr>
            <a:r>
              <a:rPr lang="en-US" sz="2728" dirty="0">
                <a:solidFill>
                  <a:srgbClr val="212529"/>
                </a:solidFill>
              </a:rPr>
              <a:t>Improve science communication among those with limited science literacy </a:t>
            </a:r>
          </a:p>
          <a:p>
            <a:pPr marL="285750" indent="-285750">
              <a:lnSpc>
                <a:spcPct val="150000"/>
              </a:lnSpc>
            </a:pPr>
            <a:r>
              <a:rPr lang="en-US" sz="2728" dirty="0">
                <a:solidFill>
                  <a:srgbClr val="212529"/>
                </a:solidFill>
              </a:rPr>
              <a:t>Detect plankton in the field when monitor or laptop is not practical due to glare from sun and water damage to electronics.</a:t>
            </a:r>
            <a:endParaRPr sz="1200" dirty="0">
              <a:solidFill>
                <a:srgbClr val="212529"/>
              </a:solidFill>
            </a:endParaRPr>
          </a:p>
        </p:txBody>
      </p:sp>
      <p:pic>
        <p:nvPicPr>
          <p:cNvPr id="395" name="Google Shape;395;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966850" y="3746800"/>
            <a:ext cx="1865450" cy="2712625"/>
          </a:xfrm>
          <a:prstGeom prst="rect">
            <a:avLst/>
          </a:prstGeom>
          <a:noFill/>
          <a:ln>
            <a:noFill/>
          </a:ln>
        </p:spPr>
      </p:pic>
      <p:pic>
        <p:nvPicPr>
          <p:cNvPr id="396" name="Google Shape;396;p4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455325" y="4382325"/>
            <a:ext cx="2375550" cy="1662900"/>
          </a:xfrm>
          <a:prstGeom prst="rect">
            <a:avLst/>
          </a:prstGeom>
          <a:noFill/>
          <a:ln>
            <a:noFill/>
          </a:ln>
        </p:spPr>
      </p:pic>
      <p:pic>
        <p:nvPicPr>
          <p:cNvPr id="397" name="Google Shape;397;p4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9075" y="4043688"/>
            <a:ext cx="4438876" cy="2340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title" idx="4294967295"/>
          </p:nvPr>
        </p:nvSpPr>
        <p:spPr>
          <a:xfrm>
            <a:off x="2920550" y="1316792"/>
            <a:ext cx="3027600" cy="7635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Lets play music!</a:t>
            </a:r>
            <a:endParaRPr/>
          </a:p>
        </p:txBody>
      </p:sp>
      <p:sp>
        <p:nvSpPr>
          <p:cNvPr id="403" name="Google Shape;403;p43"/>
          <p:cNvSpPr txBox="1"/>
          <p:nvPr/>
        </p:nvSpPr>
        <p:spPr>
          <a:xfrm>
            <a:off x="1525525" y="3889400"/>
            <a:ext cx="666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04" name="Google Shape;40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46474" y="2225887"/>
            <a:ext cx="4575740" cy="3388376"/>
          </a:xfrm>
          <a:prstGeom prst="rect">
            <a:avLst/>
          </a:prstGeom>
          <a:noFill/>
          <a:ln>
            <a:noFill/>
          </a:ln>
        </p:spPr>
      </p:pic>
      <p:sp>
        <p:nvSpPr>
          <p:cNvPr id="405" name="Google Shape;405;p43"/>
          <p:cNvSpPr txBox="1"/>
          <p:nvPr/>
        </p:nvSpPr>
        <p:spPr>
          <a:xfrm>
            <a:off x="2241755" y="5759850"/>
            <a:ext cx="4188542"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Calibri"/>
                <a:ea typeface="Calibri"/>
                <a:cs typeface="Calibri"/>
                <a:sym typeface="Calibri"/>
              </a:rPr>
              <a:t>Large area - lower pitch </a:t>
            </a:r>
            <a:endParaRPr sz="2400" dirty="0">
              <a:latin typeface="Calibri"/>
              <a:ea typeface="Calibri"/>
              <a:cs typeface="Calibri"/>
              <a:sym typeface="Calibri"/>
            </a:endParaRPr>
          </a:p>
          <a:p>
            <a:pPr marL="0" lvl="0" indent="0" algn="l" rtl="0">
              <a:spcBef>
                <a:spcPts val="0"/>
              </a:spcBef>
              <a:spcAft>
                <a:spcPts val="0"/>
              </a:spcAft>
              <a:buNone/>
            </a:pPr>
            <a:r>
              <a:rPr lang="en-US" sz="2400" dirty="0">
                <a:latin typeface="Calibri"/>
                <a:ea typeface="Calibri"/>
                <a:cs typeface="Calibri"/>
                <a:sym typeface="Calibri"/>
              </a:rPr>
              <a:t>Smaller area - higher pitch </a:t>
            </a:r>
            <a:endParaRPr sz="24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body" idx="1"/>
          </p:nvPr>
        </p:nvSpPr>
        <p:spPr>
          <a:xfrm>
            <a:off x="457200" y="1165950"/>
            <a:ext cx="8229600" cy="452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Arial"/>
              <a:buNone/>
            </a:pPr>
            <a:r>
              <a:rPr lang="en-US" sz="2200" b="1">
                <a:solidFill>
                  <a:schemeClr val="dk1"/>
                </a:solidFill>
              </a:rPr>
              <a:t>Course Goals  </a:t>
            </a:r>
            <a:endParaRPr/>
          </a:p>
          <a:p>
            <a:pPr marL="457200" lvl="0" indent="-457200" algn="l" rtl="0">
              <a:spcBef>
                <a:spcPts val="440"/>
              </a:spcBef>
              <a:spcAft>
                <a:spcPts val="0"/>
              </a:spcAft>
              <a:buClr>
                <a:schemeClr val="dk1"/>
              </a:buClr>
              <a:buSzPts val="2200"/>
              <a:buFont typeface="Arial"/>
              <a:buAutoNum type="arabicParenR"/>
            </a:pPr>
            <a:r>
              <a:rPr lang="en-US" sz="2200">
                <a:solidFill>
                  <a:schemeClr val="dk1"/>
                </a:solidFill>
              </a:rPr>
              <a:t>Develop a course-based undergraduate research (CURE) platform that teaches engineering concepts and real-world programming skills to students in the biological sciences (adaptable nationwide) </a:t>
            </a:r>
            <a:endParaRPr/>
          </a:p>
          <a:p>
            <a:pPr marL="457200" lvl="0" indent="-457200" algn="l" rtl="0">
              <a:spcBef>
                <a:spcPts val="440"/>
              </a:spcBef>
              <a:spcAft>
                <a:spcPts val="0"/>
              </a:spcAft>
              <a:buClr>
                <a:schemeClr val="dk1"/>
              </a:buClr>
              <a:buSzPts val="2200"/>
              <a:buFont typeface="Arial"/>
              <a:buAutoNum type="arabicParenR"/>
            </a:pPr>
            <a:r>
              <a:rPr lang="en-US" sz="2200">
                <a:solidFill>
                  <a:schemeClr val="dk1"/>
                </a:solidFill>
              </a:rPr>
              <a:t>Engage students in a real research project</a:t>
            </a:r>
            <a:endParaRPr sz="2200"/>
          </a:p>
        </p:txBody>
      </p:sp>
      <p:sp>
        <p:nvSpPr>
          <p:cNvPr id="131" name="Google Shape;131;p18"/>
          <p:cNvSpPr/>
          <p:nvPr/>
        </p:nvSpPr>
        <p:spPr>
          <a:xfrm>
            <a:off x="174675" y="3408373"/>
            <a:ext cx="5496000" cy="304950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000000"/>
                </a:solidFill>
                <a:latin typeface="Calibri"/>
                <a:ea typeface="Calibri"/>
                <a:cs typeface="Calibri"/>
                <a:sym typeface="Calibri"/>
              </a:rPr>
              <a:t>Selected CCC enabled Learning Objectives </a:t>
            </a:r>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Develop an engineering mindset</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Work in multidisciplinary research</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P</a:t>
            </a:r>
            <a:r>
              <a:rPr lang="en-US" sz="2200" b="0" i="0" u="none" strike="noStrike" cap="none">
                <a:solidFill>
                  <a:schemeClr val="dk1"/>
                </a:solidFill>
                <a:latin typeface="Calibri"/>
                <a:ea typeface="Calibri"/>
                <a:cs typeface="Calibri"/>
                <a:sym typeface="Calibri"/>
              </a:rPr>
              <a:t>roject-based learning </a:t>
            </a:r>
            <a:r>
              <a:rPr lang="en-US" sz="2200">
                <a:solidFill>
                  <a:schemeClr val="dk1"/>
                </a:solidFill>
                <a:latin typeface="Calibri"/>
                <a:ea typeface="Calibri"/>
                <a:cs typeface="Calibri"/>
                <a:sym typeface="Calibri"/>
              </a:rPr>
              <a:t>(CURE course)</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Foster “frugal” science</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Build a digital holographic microscope</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Concept-to-Construct experience</a:t>
            </a:r>
            <a:endParaRPr sz="2200">
              <a:solidFill>
                <a:schemeClr val="dk1"/>
              </a:solidFill>
            </a:endParaRPr>
          </a:p>
          <a:p>
            <a:pPr marL="457200" marR="0" lvl="0" indent="-457200" algn="l" rtl="0">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Develop science communication skills</a:t>
            </a:r>
            <a:endParaRPr sz="2200">
              <a:solidFill>
                <a:schemeClr val="dk1"/>
              </a:solidFill>
            </a:endParaRPr>
          </a:p>
        </p:txBody>
      </p:sp>
      <p:sp>
        <p:nvSpPr>
          <p:cNvPr id="132" name="Google Shape;132;p18"/>
          <p:cNvSpPr/>
          <p:nvPr/>
        </p:nvSpPr>
        <p:spPr>
          <a:xfrm>
            <a:off x="5573713" y="3408363"/>
            <a:ext cx="3360737" cy="647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a:solidFill>
                <a:srgbClr val="222222"/>
              </a:solidFill>
              <a:latin typeface="Arial"/>
              <a:ea typeface="Arial"/>
              <a:cs typeface="Arial"/>
              <a:sym typeface="Arial"/>
            </a:endParaRPr>
          </a:p>
        </p:txBody>
      </p:sp>
      <p:pic>
        <p:nvPicPr>
          <p:cNvPr id="133" name="Google Shape;133;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7093" y="3234492"/>
            <a:ext cx="3306907" cy="28440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4"/>
          <p:cNvSpPr txBox="1">
            <a:spLocks noGrp="1"/>
          </p:cNvSpPr>
          <p:nvPr>
            <p:ph type="title" idx="4294967295"/>
          </p:nvPr>
        </p:nvSpPr>
        <p:spPr>
          <a:xfrm>
            <a:off x="311700" y="1039806"/>
            <a:ext cx="8520600" cy="1017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Future Directions</a:t>
            </a:r>
            <a:endParaRPr/>
          </a:p>
        </p:txBody>
      </p:sp>
      <p:sp>
        <p:nvSpPr>
          <p:cNvPr id="411" name="Google Shape;411;p44"/>
          <p:cNvSpPr txBox="1">
            <a:spLocks noGrp="1"/>
          </p:cNvSpPr>
          <p:nvPr>
            <p:ph type="body" idx="1"/>
          </p:nvPr>
        </p:nvSpPr>
        <p:spPr>
          <a:xfrm>
            <a:off x="457200" y="1808958"/>
            <a:ext cx="8229600" cy="4410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sz="2400" dirty="0">
                <a:solidFill>
                  <a:schemeClr val="dk1"/>
                </a:solidFill>
              </a:rPr>
              <a:t>Sonification of plankton movement using pitch mesh pairs</a:t>
            </a:r>
            <a:endParaRPr sz="2400" dirty="0">
              <a:solidFill>
                <a:schemeClr val="dk1"/>
              </a:solidFill>
            </a:endParaRPr>
          </a:p>
          <a:p>
            <a:pPr marL="0" lvl="0" indent="0" algn="l" rtl="0">
              <a:spcBef>
                <a:spcPts val="360"/>
              </a:spcBef>
              <a:spcAft>
                <a:spcPts val="0"/>
              </a:spcAft>
              <a:buNone/>
            </a:pPr>
            <a:endParaRPr sz="4800" dirty="0"/>
          </a:p>
        </p:txBody>
      </p:sp>
      <p:pic>
        <p:nvPicPr>
          <p:cNvPr id="412" name="Google Shape;412;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3050" y="2713763"/>
            <a:ext cx="4343506" cy="2346800"/>
          </a:xfrm>
          <a:prstGeom prst="rect">
            <a:avLst/>
          </a:prstGeom>
          <a:noFill/>
          <a:ln>
            <a:noFill/>
          </a:ln>
        </p:spPr>
      </p:pic>
      <p:pic>
        <p:nvPicPr>
          <p:cNvPr id="413" name="Google Shape;413;p4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638325" y="2713787"/>
            <a:ext cx="4276424" cy="2408075"/>
          </a:xfrm>
          <a:prstGeom prst="rect">
            <a:avLst/>
          </a:prstGeom>
          <a:noFill/>
          <a:ln>
            <a:noFill/>
          </a:ln>
        </p:spPr>
      </p:pic>
      <p:sp>
        <p:nvSpPr>
          <p:cNvPr id="414" name="Google Shape;414;p44"/>
          <p:cNvSpPr txBox="1"/>
          <p:nvPr/>
        </p:nvSpPr>
        <p:spPr>
          <a:xfrm>
            <a:off x="323693" y="5608472"/>
            <a:ext cx="6452844" cy="768642"/>
          </a:xfrm>
          <a:prstGeom prst="rect">
            <a:avLst/>
          </a:prstGeom>
          <a:noFill/>
          <a:ln>
            <a:noFill/>
          </a:ln>
        </p:spPr>
        <p:txBody>
          <a:bodyPr spcFirstLastPara="1" wrap="square" lIns="91425" tIns="91425" rIns="91425" bIns="91425" anchor="t" anchorCtr="0">
            <a:spAutoFit/>
          </a:bodyPr>
          <a:lstStyle/>
          <a:p>
            <a:pPr>
              <a:lnSpc>
                <a:spcPct val="115000"/>
              </a:lnSpc>
            </a:pPr>
            <a:r>
              <a:rPr lang="en-US" sz="1100" i="1" dirty="0"/>
              <a:t>Sonification of Fish Movement Using Pitch Mesh Pairs, </a:t>
            </a:r>
            <a:r>
              <a:rPr lang="en-US" sz="1100" dirty="0"/>
              <a:t>2015</a:t>
            </a:r>
          </a:p>
          <a:p>
            <a:pPr marL="0" lvl="0" indent="0" algn="l" rtl="0">
              <a:lnSpc>
                <a:spcPct val="115000"/>
              </a:lnSpc>
              <a:spcBef>
                <a:spcPts val="0"/>
              </a:spcBef>
              <a:spcAft>
                <a:spcPts val="0"/>
              </a:spcAft>
              <a:buNone/>
            </a:pPr>
            <a:r>
              <a:rPr lang="en-US" sz="1100" dirty="0"/>
              <a:t>Andrew Mercer-Taylor, Columbia University, </a:t>
            </a:r>
            <a:r>
              <a:rPr lang="en-US" sz="1100" dirty="0" err="1"/>
              <a:t>aan</a:t>
            </a:r>
            <a:r>
              <a:rPr lang="en-US" sz="1100" dirty="0"/>
              <a:t> </a:t>
            </a:r>
            <a:r>
              <a:rPr lang="en-US" sz="1100" dirty="0" err="1"/>
              <a:t>Altosaar</a:t>
            </a:r>
            <a:r>
              <a:rPr lang="en-US" sz="1100" dirty="0"/>
              <a:t>, Princeton University</a:t>
            </a:r>
            <a:endParaRPr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International Conference on New Interfaces for Musical Expression</a:t>
            </a:r>
            <a:endParaRPr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a:stretch/>
        </p:blipFill>
        <p:spPr>
          <a:xfrm>
            <a:off x="502538" y="1181629"/>
            <a:ext cx="2997200" cy="2686050"/>
          </a:xfrm>
          <a:prstGeom prst="rect">
            <a:avLst/>
          </a:prstGeom>
          <a:noFill/>
          <a:ln>
            <a:noFill/>
          </a:ln>
        </p:spPr>
      </p:pic>
      <p:sp>
        <p:nvSpPr>
          <p:cNvPr id="140" name="Google Shape;140;p19"/>
          <p:cNvSpPr txBox="1"/>
          <p:nvPr/>
        </p:nvSpPr>
        <p:spPr>
          <a:xfrm>
            <a:off x="3836711" y="53253"/>
            <a:ext cx="40689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70C0"/>
              </a:buClr>
              <a:buSzPts val="2800"/>
              <a:buFont typeface="Arial"/>
              <a:buNone/>
            </a:pPr>
            <a:r>
              <a:rPr lang="en-US" sz="2800">
                <a:solidFill>
                  <a:srgbClr val="0070C0"/>
                </a:solidFill>
                <a:latin typeface="Calibri"/>
                <a:ea typeface="Calibri"/>
                <a:cs typeface="Calibri"/>
                <a:sym typeface="Calibri"/>
              </a:rPr>
              <a:t>Digital In-line Holographic Video Microscope</a:t>
            </a:r>
            <a:endParaRPr/>
          </a:p>
        </p:txBody>
      </p:sp>
      <p:grpSp>
        <p:nvGrpSpPr>
          <p:cNvPr id="141" name="Google Shape;141;p19"/>
          <p:cNvGrpSpPr/>
          <p:nvPr/>
        </p:nvGrpSpPr>
        <p:grpSpPr>
          <a:xfrm>
            <a:off x="4862342" y="1070104"/>
            <a:ext cx="4069721" cy="3892252"/>
            <a:chOff x="3962400" y="1612909"/>
            <a:chExt cx="4695951" cy="4324489"/>
          </a:xfrm>
        </p:grpSpPr>
        <p:grpSp>
          <p:nvGrpSpPr>
            <p:cNvPr id="142" name="Google Shape;142;p19"/>
            <p:cNvGrpSpPr/>
            <p:nvPr/>
          </p:nvGrpSpPr>
          <p:grpSpPr>
            <a:xfrm>
              <a:off x="3962400" y="1708298"/>
              <a:ext cx="4695825" cy="4229100"/>
              <a:chOff x="5257801" y="1908480"/>
              <a:chExt cx="5281613" cy="4799013"/>
            </a:xfrm>
          </p:grpSpPr>
          <p:pic>
            <p:nvPicPr>
              <p:cNvPr id="143" name="Google Shape;143;p19"/>
              <p:cNvPicPr preferRelativeResize="0"/>
              <p:nvPr/>
            </p:nvPicPr>
            <p:blipFill rotWithShape="1">
              <a:blip r:embed="rId4">
                <a:alphaModFix/>
              </a:blip>
              <a:srcRect/>
              <a:stretch/>
            </p:blipFill>
            <p:spPr>
              <a:xfrm>
                <a:off x="5257801" y="1908480"/>
                <a:ext cx="5281613" cy="4799013"/>
              </a:xfrm>
              <a:prstGeom prst="rect">
                <a:avLst/>
              </a:prstGeom>
              <a:noFill/>
              <a:ln>
                <a:noFill/>
              </a:ln>
            </p:spPr>
          </p:pic>
          <p:pic>
            <p:nvPicPr>
              <p:cNvPr id="144" name="Google Shape;144;p19"/>
              <p:cNvPicPr preferRelativeResize="0"/>
              <p:nvPr/>
            </p:nvPicPr>
            <p:blipFill rotWithShape="1">
              <a:blip r:embed="rId5">
                <a:alphaModFix/>
              </a:blip>
              <a:srcRect/>
              <a:stretch/>
            </p:blipFill>
            <p:spPr>
              <a:xfrm rot="5400000">
                <a:off x="9260311" y="2479937"/>
                <a:ext cx="1120656" cy="529454"/>
              </a:xfrm>
              <a:prstGeom prst="rect">
                <a:avLst/>
              </a:prstGeom>
              <a:noFill/>
              <a:ln>
                <a:noFill/>
              </a:ln>
            </p:spPr>
          </p:pic>
        </p:grpSp>
        <p:sp>
          <p:nvSpPr>
            <p:cNvPr id="145" name="Google Shape;145;p19"/>
            <p:cNvSpPr txBox="1"/>
            <p:nvPr/>
          </p:nvSpPr>
          <p:spPr>
            <a:xfrm>
              <a:off x="7473951" y="1612909"/>
              <a:ext cx="1184400" cy="37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600" b="1">
                  <a:solidFill>
                    <a:schemeClr val="lt1"/>
                  </a:solidFill>
                  <a:latin typeface="Calibri"/>
                  <a:ea typeface="Calibri"/>
                  <a:cs typeface="Calibri"/>
                  <a:sym typeface="Calibri"/>
                </a:rPr>
                <a:t>Red Laser</a:t>
              </a:r>
              <a:endParaRPr sz="1200"/>
            </a:p>
          </p:txBody>
        </p:sp>
        <p:sp>
          <p:nvSpPr>
            <p:cNvPr id="146" name="Google Shape;146;p19"/>
            <p:cNvSpPr txBox="1"/>
            <p:nvPr/>
          </p:nvSpPr>
          <p:spPr>
            <a:xfrm>
              <a:off x="5597538" y="2613386"/>
              <a:ext cx="947100" cy="58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800"/>
                <a:buFont typeface="Arial"/>
                <a:buNone/>
              </a:pPr>
              <a:r>
                <a:rPr lang="en-US" sz="2800">
                  <a:solidFill>
                    <a:schemeClr val="lt1"/>
                  </a:solidFill>
                  <a:latin typeface="Calibri"/>
                  <a:ea typeface="Calibri"/>
                  <a:cs typeface="Calibri"/>
                  <a:sym typeface="Calibri"/>
                </a:rPr>
                <a:t>$3</a:t>
              </a:r>
              <a:endParaRPr/>
            </a:p>
          </p:txBody>
        </p:sp>
        <p:sp>
          <p:nvSpPr>
            <p:cNvPr id="147" name="Google Shape;147;p19"/>
            <p:cNvSpPr txBox="1"/>
            <p:nvPr/>
          </p:nvSpPr>
          <p:spPr>
            <a:xfrm>
              <a:off x="6035692" y="3863964"/>
              <a:ext cx="1103400" cy="58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800"/>
                <a:buFont typeface="Arial"/>
                <a:buNone/>
              </a:pPr>
              <a:r>
                <a:rPr lang="en-US" sz="2800">
                  <a:solidFill>
                    <a:schemeClr val="lt1"/>
                  </a:solidFill>
                  <a:latin typeface="Calibri"/>
                  <a:ea typeface="Calibri"/>
                  <a:cs typeface="Calibri"/>
                  <a:sym typeface="Calibri"/>
                </a:rPr>
                <a:t>$10</a:t>
              </a:r>
              <a:endParaRPr/>
            </a:p>
          </p:txBody>
        </p:sp>
        <p:sp>
          <p:nvSpPr>
            <p:cNvPr id="148" name="Google Shape;148;p19"/>
            <p:cNvSpPr txBox="1"/>
            <p:nvPr/>
          </p:nvSpPr>
          <p:spPr>
            <a:xfrm>
              <a:off x="7635877" y="2911464"/>
              <a:ext cx="947100" cy="444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Calibri"/>
                  <a:ea typeface="Calibri"/>
                  <a:cs typeface="Calibri"/>
                  <a:sym typeface="Calibri"/>
                </a:rPr>
                <a:t>$0.30</a:t>
              </a:r>
              <a:endParaRPr/>
            </a:p>
          </p:txBody>
        </p:sp>
        <p:sp>
          <p:nvSpPr>
            <p:cNvPr id="149" name="Google Shape;149;p19"/>
            <p:cNvSpPr/>
            <p:nvPr/>
          </p:nvSpPr>
          <p:spPr>
            <a:xfrm>
              <a:off x="3962458" y="3638500"/>
              <a:ext cx="2087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Arial"/>
                <a:buNone/>
              </a:pPr>
              <a:r>
                <a:rPr lang="en-US" sz="1500">
                  <a:solidFill>
                    <a:schemeClr val="lt1"/>
                  </a:solidFill>
                  <a:latin typeface="Calibri"/>
                  <a:ea typeface="Calibri"/>
                  <a:cs typeface="Calibri"/>
                  <a:sym typeface="Calibri"/>
                </a:rPr>
                <a:t>Raspberry Pi Zero W </a:t>
              </a:r>
              <a:endParaRPr sz="1100"/>
            </a:p>
          </p:txBody>
        </p:sp>
        <p:sp>
          <p:nvSpPr>
            <p:cNvPr id="150" name="Google Shape;150;p19"/>
            <p:cNvSpPr/>
            <p:nvPr/>
          </p:nvSpPr>
          <p:spPr>
            <a:xfrm>
              <a:off x="4577596" y="1708298"/>
              <a:ext cx="1676400" cy="9001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050"/>
                <a:buFont typeface="Arial"/>
                <a:buNone/>
              </a:pPr>
              <a:r>
                <a:rPr lang="en-US" sz="1050">
                  <a:solidFill>
                    <a:schemeClr val="lt1"/>
                  </a:solidFill>
                  <a:latin typeface="Calibri"/>
                  <a:ea typeface="Calibri"/>
                  <a:cs typeface="Calibri"/>
                  <a:sym typeface="Calibri"/>
                </a:rPr>
                <a:t>5 Mpix Image Sensor</a:t>
              </a:r>
              <a:endParaRPr/>
            </a:p>
            <a:p>
              <a:pPr marL="0" marR="0" lvl="0" indent="0" algn="l" rtl="0">
                <a:spcBef>
                  <a:spcPts val="0"/>
                </a:spcBef>
                <a:spcAft>
                  <a:spcPts val="0"/>
                </a:spcAft>
                <a:buClr>
                  <a:schemeClr val="lt1"/>
                </a:buClr>
                <a:buSzPts val="1050"/>
                <a:buFont typeface="Arial"/>
                <a:buNone/>
              </a:pPr>
              <a:r>
                <a:rPr lang="en-US" sz="1050">
                  <a:solidFill>
                    <a:schemeClr val="lt1"/>
                  </a:solidFill>
                  <a:latin typeface="Calibri"/>
                  <a:ea typeface="Calibri"/>
                  <a:cs typeface="Calibri"/>
                  <a:sym typeface="Calibri"/>
                </a:rPr>
                <a:t>1080p Video  30 FPS</a:t>
              </a:r>
              <a:endParaRPr/>
            </a:p>
            <a:p>
              <a:pPr marL="0" marR="0" lvl="0" indent="0" algn="l" rtl="0">
                <a:spcBef>
                  <a:spcPts val="0"/>
                </a:spcBef>
                <a:spcAft>
                  <a:spcPts val="0"/>
                </a:spcAft>
                <a:buClr>
                  <a:schemeClr val="lt1"/>
                </a:buClr>
                <a:buSzPts val="1050"/>
                <a:buFont typeface="Arial"/>
                <a:buNone/>
              </a:pPr>
              <a:r>
                <a:rPr lang="en-US" sz="1050">
                  <a:solidFill>
                    <a:schemeClr val="lt1"/>
                  </a:solidFill>
                  <a:latin typeface="Calibri"/>
                  <a:ea typeface="Calibri"/>
                  <a:cs typeface="Calibri"/>
                  <a:sym typeface="Calibri"/>
                </a:rPr>
                <a:t>3.7 mm x 2.7 mm</a:t>
              </a:r>
              <a:endParaRPr/>
            </a:p>
            <a:p>
              <a:pPr marL="0" marR="0" lvl="0" indent="0" algn="l" rtl="0">
                <a:spcBef>
                  <a:spcPts val="0"/>
                </a:spcBef>
                <a:spcAft>
                  <a:spcPts val="0"/>
                </a:spcAft>
                <a:buClr>
                  <a:schemeClr val="lt1"/>
                </a:buClr>
                <a:buSzPts val="1050"/>
                <a:buFont typeface="Arial"/>
                <a:buNone/>
              </a:pPr>
              <a:r>
                <a:rPr lang="en-US" sz="1050">
                  <a:solidFill>
                    <a:schemeClr val="lt1"/>
                  </a:solidFill>
                  <a:latin typeface="Calibri"/>
                  <a:ea typeface="Calibri"/>
                  <a:cs typeface="Calibri"/>
                  <a:sym typeface="Calibri"/>
                </a:rPr>
                <a:t>1.4 um pixel</a:t>
              </a:r>
              <a:endParaRPr/>
            </a:p>
            <a:p>
              <a:pPr marL="0" marR="0" lvl="0" indent="0" algn="l" rtl="0">
                <a:spcBef>
                  <a:spcPts val="0"/>
                </a:spcBef>
                <a:spcAft>
                  <a:spcPts val="0"/>
                </a:spcAft>
                <a:buClr>
                  <a:schemeClr val="dk1"/>
                </a:buClr>
                <a:buSzPts val="1050"/>
                <a:buFont typeface="Arial"/>
                <a:buNone/>
              </a:pPr>
              <a:endParaRPr sz="1050">
                <a:solidFill>
                  <a:schemeClr val="lt1"/>
                </a:solidFill>
                <a:latin typeface="Calibri"/>
                <a:ea typeface="Calibri"/>
                <a:cs typeface="Calibri"/>
                <a:sym typeface="Calibri"/>
              </a:endParaRPr>
            </a:p>
          </p:txBody>
        </p:sp>
        <p:sp>
          <p:nvSpPr>
            <p:cNvPr id="151" name="Google Shape;151;p19"/>
            <p:cNvSpPr/>
            <p:nvPr/>
          </p:nvSpPr>
          <p:spPr>
            <a:xfrm>
              <a:off x="3962400" y="5129213"/>
              <a:ext cx="1905000" cy="6000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100"/>
                <a:buFont typeface="Arial"/>
                <a:buNone/>
              </a:pPr>
              <a:r>
                <a:rPr lang="en-US" sz="1100">
                  <a:solidFill>
                    <a:schemeClr val="lt1"/>
                  </a:solidFill>
                  <a:latin typeface="Calibri"/>
                  <a:ea typeface="Calibri"/>
                  <a:cs typeface="Calibri"/>
                  <a:sym typeface="Calibri"/>
                </a:rPr>
                <a:t>ARM Processor</a:t>
              </a:r>
              <a:endParaRPr/>
            </a:p>
            <a:p>
              <a:pPr marL="0" marR="0" lvl="0" indent="0" algn="l" rtl="0">
                <a:spcBef>
                  <a:spcPts val="0"/>
                </a:spcBef>
                <a:spcAft>
                  <a:spcPts val="0"/>
                </a:spcAft>
                <a:buClr>
                  <a:schemeClr val="lt1"/>
                </a:buClr>
                <a:buSzPts val="1100"/>
                <a:buFont typeface="Arial"/>
                <a:buNone/>
              </a:pPr>
              <a:r>
                <a:rPr lang="en-US" sz="1100">
                  <a:solidFill>
                    <a:schemeClr val="lt1"/>
                  </a:solidFill>
                  <a:latin typeface="Calibri"/>
                  <a:ea typeface="Calibri"/>
                  <a:cs typeface="Calibri"/>
                  <a:sym typeface="Calibri"/>
                </a:rPr>
                <a:t>Linux OS, Python, OpenCV</a:t>
              </a:r>
              <a:endParaRPr sz="1100">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100"/>
                <a:buFont typeface="Arial"/>
                <a:buNone/>
              </a:pPr>
              <a:r>
                <a:rPr lang="en-US" sz="1100">
                  <a:solidFill>
                    <a:schemeClr val="lt1"/>
                  </a:solidFill>
                  <a:latin typeface="Calibri"/>
                  <a:ea typeface="Calibri"/>
                  <a:cs typeface="Calibri"/>
                  <a:sym typeface="Calibri"/>
                </a:rPr>
                <a:t>HDMI Output</a:t>
              </a:r>
              <a:endParaRPr/>
            </a:p>
          </p:txBody>
        </p:sp>
      </p:grpSp>
      <p:pic>
        <p:nvPicPr>
          <p:cNvPr id="152" name="Google Shape;152;p19" descr="A screenshot of a video game&#10;&#10;Description automatically generated"/>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241" y="3863975"/>
            <a:ext cx="4068762" cy="2257425"/>
          </a:xfrm>
          <a:prstGeom prst="rect">
            <a:avLst/>
          </a:prstGeom>
          <a:noFill/>
          <a:ln>
            <a:noFill/>
          </a:ln>
        </p:spPr>
      </p:pic>
      <p:sp>
        <p:nvSpPr>
          <p:cNvPr id="153" name="Google Shape;153;p19"/>
          <p:cNvSpPr txBox="1"/>
          <p:nvPr/>
        </p:nvSpPr>
        <p:spPr>
          <a:xfrm>
            <a:off x="2688025" y="3934358"/>
            <a:ext cx="1447800" cy="107721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Red Laser</a:t>
            </a:r>
            <a:endParaRPr/>
          </a:p>
          <a:p>
            <a:pPr marL="0" marR="0" lvl="0" indent="0" algn="l" rtl="0">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Sample </a:t>
            </a:r>
            <a:endParaRPr/>
          </a:p>
          <a:p>
            <a:pPr marL="0" marR="0" lvl="0" indent="0" algn="l" rtl="0">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Image Sensor</a:t>
            </a:r>
            <a:endParaRPr/>
          </a:p>
          <a:p>
            <a:pPr marL="0" marR="0" lvl="0" indent="0" algn="l" rtl="0">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Pi Zero W</a:t>
            </a:r>
            <a:endParaRPr/>
          </a:p>
        </p:txBody>
      </p:sp>
      <p:sp>
        <p:nvSpPr>
          <p:cNvPr id="154" name="Google Shape;154;p19"/>
          <p:cNvSpPr txBox="1"/>
          <p:nvPr/>
        </p:nvSpPr>
        <p:spPr>
          <a:xfrm rot="-626387">
            <a:off x="1102582" y="2584421"/>
            <a:ext cx="2003425"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600"/>
              <a:buFont typeface="Arial"/>
              <a:buNone/>
            </a:pPr>
            <a:r>
              <a:rPr lang="en-US" sz="1600" b="1">
                <a:solidFill>
                  <a:schemeClr val="lt1"/>
                </a:solidFill>
                <a:latin typeface="Calibri"/>
                <a:ea typeface="Calibri"/>
                <a:cs typeface="Calibri"/>
                <a:sym typeface="Calibri"/>
              </a:rPr>
              <a:t>HDMI      USB    5v  </a:t>
            </a:r>
            <a:endParaRPr/>
          </a:p>
        </p:txBody>
      </p:sp>
      <p:sp>
        <p:nvSpPr>
          <p:cNvPr id="155" name="Google Shape;155;p19"/>
          <p:cNvSpPr txBox="1"/>
          <p:nvPr/>
        </p:nvSpPr>
        <p:spPr>
          <a:xfrm>
            <a:off x="2545560" y="1181633"/>
            <a:ext cx="709613" cy="33813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b="1">
                <a:solidFill>
                  <a:schemeClr val="dk1"/>
                </a:solidFill>
                <a:latin typeface="Calibri"/>
                <a:ea typeface="Calibri"/>
                <a:cs typeface="Calibri"/>
                <a:sym typeface="Calibri"/>
              </a:rPr>
              <a:t>LASER</a:t>
            </a:r>
            <a:endParaRPr/>
          </a:p>
        </p:txBody>
      </p:sp>
      <p:cxnSp>
        <p:nvCxnSpPr>
          <p:cNvPr id="156" name="Google Shape;156;p19"/>
          <p:cNvCxnSpPr>
            <a:stCxn id="155" idx="1"/>
          </p:cNvCxnSpPr>
          <p:nvPr/>
        </p:nvCxnSpPr>
        <p:spPr>
          <a:xfrm flipH="1">
            <a:off x="1854060" y="1350702"/>
            <a:ext cx="691500" cy="45900"/>
          </a:xfrm>
          <a:prstGeom prst="straightConnector1">
            <a:avLst/>
          </a:prstGeom>
          <a:noFill/>
          <a:ln w="38100" cap="flat" cmpd="sng">
            <a:solidFill>
              <a:srgbClr val="FF0000"/>
            </a:solidFill>
            <a:prstDash val="solid"/>
            <a:round/>
            <a:headEnd type="none" w="sm" len="sm"/>
            <a:tailEnd type="triangle" w="med" len="med"/>
          </a:ln>
        </p:spPr>
      </p:cxnSp>
      <p:sp>
        <p:nvSpPr>
          <p:cNvPr id="157" name="Google Shape;157;p19"/>
          <p:cNvSpPr txBox="1"/>
          <p:nvPr/>
        </p:nvSpPr>
        <p:spPr>
          <a:xfrm>
            <a:off x="-17459" y="1097903"/>
            <a:ext cx="820738"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Image</a:t>
            </a:r>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Sensor</a:t>
            </a:r>
            <a:endParaRPr/>
          </a:p>
        </p:txBody>
      </p:sp>
      <p:cxnSp>
        <p:nvCxnSpPr>
          <p:cNvPr id="158" name="Google Shape;158;p19"/>
          <p:cNvCxnSpPr>
            <a:stCxn id="157" idx="2"/>
          </p:cNvCxnSpPr>
          <p:nvPr/>
        </p:nvCxnSpPr>
        <p:spPr>
          <a:xfrm>
            <a:off x="392910" y="1744015"/>
            <a:ext cx="858900" cy="507900"/>
          </a:xfrm>
          <a:prstGeom prst="straightConnector1">
            <a:avLst/>
          </a:prstGeom>
          <a:noFill/>
          <a:ln w="38100" cap="flat" cmpd="sng">
            <a:solidFill>
              <a:srgbClr val="FF0000"/>
            </a:solidFill>
            <a:prstDash val="solid"/>
            <a:round/>
            <a:headEnd type="none" w="sm" len="sm"/>
            <a:tailEnd type="triangle" w="med" len="med"/>
          </a:ln>
        </p:spPr>
      </p:cxnSp>
      <p:pic>
        <p:nvPicPr>
          <p:cNvPr id="159" name="Google Shape;159;p19" descr="A picture containing person, indoor, table, man&#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905608" y="57657"/>
            <a:ext cx="1143855" cy="945484"/>
          </a:xfrm>
          <a:prstGeom prst="rect">
            <a:avLst/>
          </a:prstGeom>
          <a:noFill/>
          <a:ln>
            <a:noFill/>
          </a:ln>
        </p:spPr>
      </p:pic>
      <p:sp>
        <p:nvSpPr>
          <p:cNvPr id="160" name="Google Shape;160;p19"/>
          <p:cNvSpPr txBox="1"/>
          <p:nvPr/>
        </p:nvSpPr>
        <p:spPr>
          <a:xfrm>
            <a:off x="-37546" y="6213009"/>
            <a:ext cx="531278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Calibri"/>
                <a:ea typeface="Calibri"/>
                <a:cs typeface="Calibri"/>
                <a:sym typeface="Calibri"/>
              </a:rPr>
              <a:t>Tom Zimmerman, CCC partner IBM Research Almaden</a:t>
            </a:r>
            <a:endParaRPr/>
          </a:p>
          <a:p>
            <a:pPr marL="0" marR="0" lvl="0" indent="0" algn="l" rtl="0">
              <a:spcBef>
                <a:spcPts val="0"/>
              </a:spcBef>
              <a:spcAft>
                <a:spcPts val="0"/>
              </a:spcAft>
              <a:buNone/>
            </a:pPr>
            <a:r>
              <a:rPr lang="en-US" sz="1800" u="sng">
                <a:solidFill>
                  <a:srgbClr val="7030A0"/>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https://www.ted.com/speakers/tom_zimmerman</a:t>
            </a:r>
            <a:endParaRPr sz="1800">
              <a:solidFill>
                <a:srgbClr val="7030A0"/>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1" name="Google Shape;161;p19"/>
          <p:cNvGrpSpPr/>
          <p:nvPr/>
        </p:nvGrpSpPr>
        <p:grpSpPr>
          <a:xfrm>
            <a:off x="4989230" y="4972253"/>
            <a:ext cx="4249540" cy="1950002"/>
            <a:chOff x="580086" y="-772018"/>
            <a:chExt cx="8146996" cy="3482794"/>
          </a:xfrm>
        </p:grpSpPr>
        <p:pic>
          <p:nvPicPr>
            <p:cNvPr id="162" name="Google Shape;162;p19"/>
            <p:cNvPicPr preferRelativeResize="0"/>
            <p:nvPr/>
          </p:nvPicPr>
          <p:blipFill rotWithShape="1">
            <a:blip r:embed="rId9">
              <a:alphaModFix/>
            </a:blip>
            <a:srcRect/>
            <a:stretch/>
          </p:blipFill>
          <p:spPr>
            <a:xfrm>
              <a:off x="726115" y="-185571"/>
              <a:ext cx="3635375" cy="2743200"/>
            </a:xfrm>
            <a:prstGeom prst="rect">
              <a:avLst/>
            </a:prstGeom>
            <a:noFill/>
            <a:ln>
              <a:noFill/>
            </a:ln>
          </p:spPr>
        </p:pic>
        <p:pic>
          <p:nvPicPr>
            <p:cNvPr id="163" name="Google Shape;163;p19"/>
            <p:cNvPicPr preferRelativeResize="0"/>
            <p:nvPr/>
          </p:nvPicPr>
          <p:blipFill rotWithShape="1">
            <a:blip r:embed="rId10">
              <a:alphaModFix/>
            </a:blip>
            <a:srcRect/>
            <a:stretch/>
          </p:blipFill>
          <p:spPr>
            <a:xfrm>
              <a:off x="4720265" y="-185571"/>
              <a:ext cx="3559175" cy="2794000"/>
            </a:xfrm>
            <a:prstGeom prst="rect">
              <a:avLst/>
            </a:prstGeom>
            <a:noFill/>
            <a:ln>
              <a:noFill/>
            </a:ln>
          </p:spPr>
        </p:pic>
        <p:sp>
          <p:nvSpPr>
            <p:cNvPr id="164" name="Google Shape;164;p19"/>
            <p:cNvSpPr txBox="1"/>
            <p:nvPr/>
          </p:nvSpPr>
          <p:spPr>
            <a:xfrm>
              <a:off x="4577544" y="-772018"/>
              <a:ext cx="4149538" cy="6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600" dirty="0">
                  <a:solidFill>
                    <a:schemeClr val="dk1"/>
                  </a:solidFill>
                  <a:latin typeface="Calibri"/>
                  <a:ea typeface="Calibri"/>
                  <a:cs typeface="Calibri"/>
                  <a:sym typeface="Calibri"/>
                </a:rPr>
                <a:t>Reconstructed Image</a:t>
              </a:r>
              <a:endParaRPr sz="1200" dirty="0"/>
            </a:p>
          </p:txBody>
        </p:sp>
        <p:sp>
          <p:nvSpPr>
            <p:cNvPr id="165" name="Google Shape;165;p19"/>
            <p:cNvSpPr txBox="1"/>
            <p:nvPr/>
          </p:nvSpPr>
          <p:spPr>
            <a:xfrm>
              <a:off x="580086" y="-758355"/>
              <a:ext cx="3258300" cy="6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600">
                  <a:solidFill>
                    <a:schemeClr val="dk1"/>
                  </a:solidFill>
                  <a:latin typeface="Calibri"/>
                  <a:ea typeface="Calibri"/>
                  <a:cs typeface="Calibri"/>
                  <a:sym typeface="Calibri"/>
                </a:rPr>
                <a:t>Original Hologram</a:t>
              </a:r>
              <a:endParaRPr sz="1200"/>
            </a:p>
          </p:txBody>
        </p:sp>
        <p:sp>
          <p:nvSpPr>
            <p:cNvPr id="166" name="Google Shape;166;p19"/>
            <p:cNvSpPr txBox="1"/>
            <p:nvPr/>
          </p:nvSpPr>
          <p:spPr>
            <a:xfrm>
              <a:off x="2021283" y="2051076"/>
              <a:ext cx="2775600" cy="659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800" b="1">
                  <a:solidFill>
                    <a:schemeClr val="lt1"/>
                  </a:solidFill>
                  <a:latin typeface="Calibri"/>
                  <a:ea typeface="Calibri"/>
                  <a:cs typeface="Calibri"/>
                  <a:sym typeface="Calibri"/>
                </a:rPr>
                <a:t>376 </a:t>
              </a:r>
              <a:r>
                <a:rPr lang="en-US" sz="1800" b="1">
                  <a:solidFill>
                    <a:schemeClr val="lt1"/>
                  </a:solidFill>
                  <a:latin typeface="Noto Sans Symbols"/>
                  <a:ea typeface="Noto Sans Symbols"/>
                  <a:cs typeface="Noto Sans Symbols"/>
                  <a:sym typeface="Noto Sans Symbols"/>
                </a:rPr>
                <a:t>μ</a:t>
              </a:r>
              <a:r>
                <a:rPr lang="en-US" sz="1800" b="1">
                  <a:solidFill>
                    <a:schemeClr val="lt1"/>
                  </a:solidFill>
                  <a:latin typeface="Calibri"/>
                  <a:ea typeface="Calibri"/>
                  <a:cs typeface="Calibri"/>
                  <a:sym typeface="Calibri"/>
                </a:rPr>
                <a:t>m</a:t>
              </a:r>
              <a:endParaRPr/>
            </a:p>
          </p:txBody>
        </p:sp>
        <p:cxnSp>
          <p:nvCxnSpPr>
            <p:cNvPr id="167" name="Google Shape;167;p19"/>
            <p:cNvCxnSpPr/>
            <p:nvPr/>
          </p:nvCxnSpPr>
          <p:spPr>
            <a:xfrm>
              <a:off x="726186" y="2074617"/>
              <a:ext cx="3635304" cy="0"/>
            </a:xfrm>
            <a:prstGeom prst="straightConnector1">
              <a:avLst/>
            </a:prstGeom>
            <a:noFill/>
            <a:ln w="38100" cap="flat" cmpd="sng">
              <a:solidFill>
                <a:schemeClr val="lt1"/>
              </a:solidFill>
              <a:prstDash val="solid"/>
              <a:round/>
              <a:headEnd type="stealth" w="med" len="med"/>
              <a:tailEnd type="stealth" w="med" len="med"/>
            </a:ln>
          </p:spPr>
        </p:cxnSp>
      </p:grpSp>
      <p:sp>
        <p:nvSpPr>
          <p:cNvPr id="168" name="Google Shape;168;p19"/>
          <p:cNvSpPr txBox="1"/>
          <p:nvPr/>
        </p:nvSpPr>
        <p:spPr>
          <a:xfrm>
            <a:off x="7368338" y="6473093"/>
            <a:ext cx="20195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b="1" dirty="0">
                <a:solidFill>
                  <a:schemeClr val="bg1"/>
                </a:solidFill>
                <a:latin typeface="Calibri"/>
                <a:ea typeface="Calibri"/>
                <a:cs typeface="Calibri"/>
                <a:sym typeface="Calibri"/>
              </a:rPr>
              <a:t>Paramecium</a:t>
            </a:r>
            <a:endParaRPr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863900" y="1295850"/>
            <a:ext cx="7416200" cy="5562150"/>
          </a:xfrm>
          <a:prstGeom prst="rect">
            <a:avLst/>
          </a:prstGeom>
          <a:solidFill>
            <a:srgbClr val="DDCDBC"/>
          </a:solidFill>
          <a:ln>
            <a:noFill/>
          </a:ln>
        </p:spPr>
      </p:pic>
      <p:sp>
        <p:nvSpPr>
          <p:cNvPr id="2" name="Rectangle 1">
            <a:extLst>
              <a:ext uri="{FF2B5EF4-FFF2-40B4-BE49-F238E27FC236}">
                <a16:creationId xmlns:a16="http://schemas.microsoft.com/office/drawing/2014/main" id="{6843B374-A5FB-49DC-A016-0C18871D973A}"/>
              </a:ext>
            </a:extLst>
          </p:cNvPr>
          <p:cNvSpPr/>
          <p:nvPr/>
        </p:nvSpPr>
        <p:spPr>
          <a:xfrm>
            <a:off x="4880008" y="6054291"/>
            <a:ext cx="308009" cy="413886"/>
          </a:xfrm>
          <a:prstGeom prst="rect">
            <a:avLst/>
          </a:prstGeom>
          <a:solidFill>
            <a:srgbClr val="DDC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C2F446F1-D48C-4A31-B908-601225CBBC2A}"/>
              </a:ext>
            </a:extLst>
          </p:cNvPr>
          <p:cNvSpPr txBox="1"/>
          <p:nvPr/>
        </p:nvSpPr>
        <p:spPr>
          <a:xfrm>
            <a:off x="4831829" y="6107230"/>
            <a:ext cx="356188" cy="461665"/>
          </a:xfrm>
          <a:prstGeom prst="rect">
            <a:avLst/>
          </a:prstGeom>
          <a:noFill/>
        </p:spPr>
        <p:txBody>
          <a:bodyPr wrap="none" rtlCol="0">
            <a:spAutoFit/>
          </a:bodyPr>
          <a:lstStyle/>
          <a:p>
            <a:r>
              <a:rPr lang="en-US" sz="2400" b="1" dirty="0"/>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778675" y="1168000"/>
            <a:ext cx="7586649" cy="5690000"/>
          </a:xfrm>
          <a:prstGeom prst="rect">
            <a:avLst/>
          </a:prstGeom>
          <a:noFill/>
          <a:ln>
            <a:noFill/>
          </a:ln>
        </p:spPr>
      </p:pic>
      <p:sp>
        <p:nvSpPr>
          <p:cNvPr id="183" name="Google Shape;183;p21"/>
          <p:cNvSpPr txBox="1"/>
          <p:nvPr/>
        </p:nvSpPr>
        <p:spPr>
          <a:xfrm>
            <a:off x="6312000" y="6457800"/>
            <a:ext cx="148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latin typeface="Calibri"/>
                <a:ea typeface="Calibri"/>
                <a:cs typeface="Calibri"/>
                <a:sym typeface="Calibri"/>
              </a:rPr>
              <a:t>100 um</a:t>
            </a:r>
            <a:endParaRPr b="1">
              <a:latin typeface="Calibri"/>
              <a:ea typeface="Calibri"/>
              <a:cs typeface="Calibri"/>
              <a:sym typeface="Calibri"/>
            </a:endParaRPr>
          </a:p>
        </p:txBody>
      </p:sp>
      <p:cxnSp>
        <p:nvCxnSpPr>
          <p:cNvPr id="184" name="Google Shape;184;p21"/>
          <p:cNvCxnSpPr/>
          <p:nvPr/>
        </p:nvCxnSpPr>
        <p:spPr>
          <a:xfrm rot="10800000" flipH="1">
            <a:off x="6945600" y="6534225"/>
            <a:ext cx="851700" cy="10800"/>
          </a:xfrm>
          <a:prstGeom prst="straightConnector1">
            <a:avLst/>
          </a:prstGeom>
          <a:noFill/>
          <a:ln w="114300" cap="flat" cmpd="sng">
            <a:solidFill>
              <a:schemeClr val="dk2"/>
            </a:solidFill>
            <a:prstDash val="solid"/>
            <a:round/>
            <a:headEnd type="none" w="med" len="med"/>
            <a:tailEnd type="none" w="med" len="med"/>
          </a:ln>
        </p:spPr>
      </p:cxnSp>
      <p:cxnSp>
        <p:nvCxnSpPr>
          <p:cNvPr id="185" name="Google Shape;185;p21"/>
          <p:cNvCxnSpPr/>
          <p:nvPr/>
        </p:nvCxnSpPr>
        <p:spPr>
          <a:xfrm flipH="1">
            <a:off x="2926475" y="3570975"/>
            <a:ext cx="120300" cy="535200"/>
          </a:xfrm>
          <a:prstGeom prst="straightConnector1">
            <a:avLst/>
          </a:prstGeom>
          <a:noFill/>
          <a:ln w="38100" cap="flat" cmpd="sng">
            <a:solidFill>
              <a:schemeClr val="dk2"/>
            </a:solidFill>
            <a:prstDash val="solid"/>
            <a:round/>
            <a:headEnd type="none" w="med" len="med"/>
            <a:tailEnd type="triangle" w="med" len="med"/>
          </a:ln>
        </p:spPr>
      </p:cxnSp>
      <p:sp>
        <p:nvSpPr>
          <p:cNvPr id="186" name="Google Shape;186;p21"/>
          <p:cNvSpPr txBox="1"/>
          <p:nvPr/>
        </p:nvSpPr>
        <p:spPr>
          <a:xfrm>
            <a:off x="2795625" y="3228900"/>
            <a:ext cx="6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focus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2"/>
          <p:cNvPicPr preferRelativeResize="0"/>
          <p:nvPr/>
        </p:nvPicPr>
        <p:blipFill>
          <a:blip r:embed="rId3">
            <a:alphaModFix/>
          </a:blip>
          <a:stretch>
            <a:fillRect/>
          </a:stretch>
        </p:blipFill>
        <p:spPr>
          <a:xfrm>
            <a:off x="808350" y="1157550"/>
            <a:ext cx="7527300" cy="5700450"/>
          </a:xfrm>
          <a:prstGeom prst="rect">
            <a:avLst/>
          </a:prstGeom>
          <a:noFill/>
          <a:ln>
            <a:noFill/>
          </a:ln>
        </p:spPr>
      </p:pic>
      <p:sp>
        <p:nvSpPr>
          <p:cNvPr id="193" name="Google Shape;193;p22"/>
          <p:cNvSpPr txBox="1"/>
          <p:nvPr/>
        </p:nvSpPr>
        <p:spPr>
          <a:xfrm>
            <a:off x="4455500" y="4291700"/>
            <a:ext cx="6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z=1.7 mm</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3"/>
          <p:cNvPicPr preferRelativeResize="0"/>
          <p:nvPr/>
        </p:nvPicPr>
        <p:blipFill>
          <a:blip r:embed="rId3">
            <a:alphaModFix/>
          </a:blip>
          <a:stretch>
            <a:fillRect/>
          </a:stretch>
        </p:blipFill>
        <p:spPr>
          <a:xfrm>
            <a:off x="666150" y="1146525"/>
            <a:ext cx="7615300" cy="5711475"/>
          </a:xfrm>
          <a:prstGeom prst="rect">
            <a:avLst/>
          </a:prstGeom>
          <a:noFill/>
          <a:ln>
            <a:noFill/>
          </a:ln>
        </p:spPr>
      </p:pic>
      <p:sp>
        <p:nvSpPr>
          <p:cNvPr id="200" name="Google Shape;200;p23"/>
          <p:cNvSpPr txBox="1"/>
          <p:nvPr/>
        </p:nvSpPr>
        <p:spPr>
          <a:xfrm>
            <a:off x="1991350" y="6541300"/>
            <a:ext cx="6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3.7 mm</a:t>
            </a:r>
            <a:endParaRPr>
              <a:latin typeface="Calibri"/>
              <a:ea typeface="Calibri"/>
              <a:cs typeface="Calibri"/>
              <a:sym typeface="Calibri"/>
            </a:endParaRPr>
          </a:p>
        </p:txBody>
      </p:sp>
      <p:sp>
        <p:nvSpPr>
          <p:cNvPr id="201" name="Google Shape;201;p23"/>
          <p:cNvSpPr txBox="1"/>
          <p:nvPr/>
        </p:nvSpPr>
        <p:spPr>
          <a:xfrm>
            <a:off x="152875" y="5340025"/>
            <a:ext cx="6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2.7 mm</a:t>
            </a:r>
            <a:endParaRPr>
              <a:latin typeface="Calibri"/>
              <a:ea typeface="Calibri"/>
              <a:cs typeface="Calibri"/>
              <a:sym typeface="Calibri"/>
            </a:endParaRPr>
          </a:p>
        </p:txBody>
      </p:sp>
      <p:cxnSp>
        <p:nvCxnSpPr>
          <p:cNvPr id="202" name="Google Shape;202;p23"/>
          <p:cNvCxnSpPr/>
          <p:nvPr/>
        </p:nvCxnSpPr>
        <p:spPr>
          <a:xfrm rot="10800000" flipH="1">
            <a:off x="775350" y="4313625"/>
            <a:ext cx="11100" cy="2293200"/>
          </a:xfrm>
          <a:prstGeom prst="straightConnector1">
            <a:avLst/>
          </a:prstGeom>
          <a:noFill/>
          <a:ln w="9525" cap="flat" cmpd="sng">
            <a:solidFill>
              <a:schemeClr val="dk2"/>
            </a:solidFill>
            <a:prstDash val="solid"/>
            <a:round/>
            <a:headEnd type="none" w="med" len="med"/>
            <a:tailEnd type="triangle" w="med" len="med"/>
          </a:ln>
        </p:spPr>
      </p:cxnSp>
      <p:cxnSp>
        <p:nvCxnSpPr>
          <p:cNvPr id="203" name="Google Shape;203;p23"/>
          <p:cNvCxnSpPr/>
          <p:nvPr/>
        </p:nvCxnSpPr>
        <p:spPr>
          <a:xfrm>
            <a:off x="775350" y="6639600"/>
            <a:ext cx="2992200" cy="1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1578</Words>
  <Application>Microsoft Office PowerPoint</Application>
  <PresentationFormat>On-screen Show (4:3)</PresentationFormat>
  <Paragraphs>249</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Avenir</vt:lpstr>
      <vt:lpstr>Bell MT</vt:lpstr>
      <vt:lpstr>Calibri</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Optimizing Magnification and Resolution of the Holographic Microscope</vt:lpstr>
      <vt:lpstr>PowerPoint Presentation</vt:lpstr>
      <vt:lpstr>PowerPoint Presentation</vt:lpstr>
      <vt:lpstr>PowerPoint Presentation</vt:lpstr>
      <vt:lpstr>Resolution </vt:lpstr>
      <vt:lpstr>Summary and Future Directions </vt:lpstr>
      <vt:lpstr>Auto-Reconstruction</vt:lpstr>
      <vt:lpstr>PowerPoint Presentation</vt:lpstr>
      <vt:lpstr>PowerPoint Presentation</vt:lpstr>
      <vt:lpstr>PowerPoint Presentation</vt:lpstr>
      <vt:lpstr>Automated Training Data Generation</vt:lpstr>
      <vt:lpstr>PowerPoint Presentation</vt:lpstr>
      <vt:lpstr>PowerPoint Presentation</vt:lpstr>
      <vt:lpstr>PowerPoint Presentation</vt:lpstr>
      <vt:lpstr>PowerPoint Presentation</vt:lpstr>
      <vt:lpstr>PowerPoint Presentation</vt:lpstr>
      <vt:lpstr>Developing a Graphical User Interface (GUI) to Improve Image Detection </vt:lpstr>
      <vt:lpstr>PowerPoint Presentation</vt:lpstr>
      <vt:lpstr>Previous detect program uses key functions to adjust image processing parameters</vt:lpstr>
      <vt:lpstr>Next Steps</vt:lpstr>
      <vt:lpstr>PowerPoint Presentation</vt:lpstr>
      <vt:lpstr>PowerPoint Presentation</vt:lpstr>
      <vt:lpstr>PowerPoint Presentation</vt:lpstr>
      <vt:lpstr>PowerPoint Presentation</vt:lpstr>
      <vt:lpstr>PowerPoint Presentation</vt:lpstr>
      <vt:lpstr>PowerPoint Presentation</vt:lpstr>
      <vt:lpstr>Sonifying Critters</vt:lpstr>
      <vt:lpstr>What is data sonification?</vt:lpstr>
      <vt:lpstr>Why sonify data? </vt:lpstr>
      <vt:lpstr>Lets play music!</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Thomas Zimmerman</cp:lastModifiedBy>
  <cp:revision>25</cp:revision>
  <dcterms:modified xsi:type="dcterms:W3CDTF">2023-05-13T22:38:26Z</dcterms:modified>
</cp:coreProperties>
</file>